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25" r:id="rId2"/>
    <p:sldId id="258" r:id="rId3"/>
    <p:sldId id="259" r:id="rId4"/>
    <p:sldId id="327" r:id="rId5"/>
    <p:sldId id="356" r:id="rId6"/>
    <p:sldId id="358" r:id="rId7"/>
    <p:sldId id="359" r:id="rId8"/>
    <p:sldId id="370" r:id="rId9"/>
    <p:sldId id="360" r:id="rId10"/>
    <p:sldId id="361" r:id="rId11"/>
    <p:sldId id="362" r:id="rId12"/>
    <p:sldId id="363" r:id="rId13"/>
    <p:sldId id="364" r:id="rId14"/>
    <p:sldId id="365" r:id="rId15"/>
    <p:sldId id="366" r:id="rId16"/>
    <p:sldId id="367" r:id="rId17"/>
    <p:sldId id="368" r:id="rId18"/>
    <p:sldId id="369" r:id="rId19"/>
    <p:sldId id="371" r:id="rId20"/>
    <p:sldId id="372" r:id="rId21"/>
    <p:sldId id="373" r:id="rId22"/>
    <p:sldId id="374" r:id="rId23"/>
    <p:sldId id="375" r:id="rId24"/>
    <p:sldId id="376" r:id="rId25"/>
    <p:sldId id="377" r:id="rId26"/>
    <p:sldId id="378" r:id="rId27"/>
    <p:sldId id="379" r:id="rId28"/>
    <p:sldId id="380" r:id="rId29"/>
    <p:sldId id="381" r:id="rId30"/>
    <p:sldId id="382" r:id="rId31"/>
    <p:sldId id="357" r:id="rId32"/>
    <p:sldId id="32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50"/>
    <p:restoredTop sz="94866"/>
  </p:normalViewPr>
  <p:slideViewPr>
    <p:cSldViewPr snapToGrid="0" snapToObjects="1">
      <p:cViewPr>
        <p:scale>
          <a:sx n="95" d="100"/>
          <a:sy n="95" d="100"/>
        </p:scale>
        <p:origin x="5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A0CE9-3D6F-4845-A8FE-9893210F85CE}" type="datetimeFigureOut">
              <a:rPr lang="en-US" smtClean="0"/>
              <a:t>11/14/21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D8539-40C8-394B-BCC6-C7735988C8FF}" type="slidenum">
              <a:rPr lang="en-US" smtClean="0"/>
              <a:t>‹#›</a:t>
            </a:fld>
            <a:endParaRPr lang="en-US"/>
          </a:p>
        </p:txBody>
      </p:sp>
    </p:spTree>
    <p:extLst>
      <p:ext uri="{BB962C8B-B14F-4D97-AF65-F5344CB8AC3E}">
        <p14:creationId xmlns:p14="http://schemas.microsoft.com/office/powerpoint/2010/main" val="242771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F8A3C4B3-3341-3143-B5F2-6CB8ABEB3A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AE6C5F36-4F7E-2E40-9637-C9517842EC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62D4654-AC2C-774A-A0F2-BE1D1995AE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4100F47-DCD6-BB45-9A73-C162996DC24B}" type="slidenum">
              <a:rPr lang="en-US" altLang="en-US" sz="1200">
                <a:latin typeface="Calibri" panose="020F0502020204030204" pitchFamily="34" charset="0"/>
              </a:rPr>
              <a:pPr eaLnBrk="1" hangingPunct="1"/>
              <a:t>2</a:t>
            </a:fld>
            <a:endParaRPr lang="en-US"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DA208713-C51D-884E-8319-12C9B169EB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3736C4FB-B0A7-A84B-8FAA-48482C9B26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36175B67-F265-A54B-B672-E5494211FA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56FF0F9-96B8-0045-845B-003C63A05A91}" type="slidenum">
              <a:rPr lang="en-US" altLang="en-US" sz="1200">
                <a:latin typeface="Calibri" panose="020F0502020204030204" pitchFamily="34" charset="0"/>
              </a:rPr>
              <a:pPr eaLnBrk="1" hangingPunct="1"/>
              <a:t>3</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541B-E1EC-3A4C-A430-09843BFF019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C8AB39B-216A-744D-B30B-EF5BDE3592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87E5F26-E604-244C-9EDA-6E1ADFE8DF2C}"/>
              </a:ext>
            </a:extLst>
          </p:cNvPr>
          <p:cNvSpPr>
            <a:spLocks noGrp="1"/>
          </p:cNvSpPr>
          <p:nvPr>
            <p:ph type="dt" sz="half" idx="10"/>
          </p:nvPr>
        </p:nvSpPr>
        <p:spPr/>
        <p:txBody>
          <a:bodyPr/>
          <a:lstStyle/>
          <a:p>
            <a:fld id="{16795BFA-7431-1E4B-9851-61D56DC22DDB}" type="datetimeFigureOut">
              <a:rPr lang="en-US" smtClean="0"/>
              <a:t>11/14/21</a:t>
            </a:fld>
            <a:endParaRPr lang="en-US"/>
          </a:p>
        </p:txBody>
      </p:sp>
      <p:sp>
        <p:nvSpPr>
          <p:cNvPr id="5" name="Footer Placeholder 4">
            <a:extLst>
              <a:ext uri="{FF2B5EF4-FFF2-40B4-BE49-F238E27FC236}">
                <a16:creationId xmlns:a16="http://schemas.microsoft.com/office/drawing/2014/main" id="{854EB742-982F-7148-9A08-B49ED0576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289FC-6C2B-CD44-A17E-08BEF9687866}"/>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93311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CAB0-BCBD-BF49-8C82-6743C81F58F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703E35D-2CA4-4543-9EAB-7631A748CA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663C22-7F80-5B44-AC76-4A27DB1EBBFE}"/>
              </a:ext>
            </a:extLst>
          </p:cNvPr>
          <p:cNvSpPr>
            <a:spLocks noGrp="1"/>
          </p:cNvSpPr>
          <p:nvPr>
            <p:ph type="dt" sz="half" idx="10"/>
          </p:nvPr>
        </p:nvSpPr>
        <p:spPr/>
        <p:txBody>
          <a:bodyPr/>
          <a:lstStyle/>
          <a:p>
            <a:fld id="{16795BFA-7431-1E4B-9851-61D56DC22DDB}" type="datetimeFigureOut">
              <a:rPr lang="en-US" smtClean="0"/>
              <a:t>11/14/21</a:t>
            </a:fld>
            <a:endParaRPr lang="en-US"/>
          </a:p>
        </p:txBody>
      </p:sp>
      <p:sp>
        <p:nvSpPr>
          <p:cNvPr id="5" name="Footer Placeholder 4">
            <a:extLst>
              <a:ext uri="{FF2B5EF4-FFF2-40B4-BE49-F238E27FC236}">
                <a16:creationId xmlns:a16="http://schemas.microsoft.com/office/drawing/2014/main" id="{56381D97-EAED-7C49-AAEB-689DD13FC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625F6-8CAD-1D41-B3BD-5AB1A900E66A}"/>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647805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4C19A2-EC57-F34E-B76A-809BF843D06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C79ACA9-DFD3-134F-9A9E-4143193F77E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A1DFD7-C436-E74B-874F-912AB2749BA8}"/>
              </a:ext>
            </a:extLst>
          </p:cNvPr>
          <p:cNvSpPr>
            <a:spLocks noGrp="1"/>
          </p:cNvSpPr>
          <p:nvPr>
            <p:ph type="dt" sz="half" idx="10"/>
          </p:nvPr>
        </p:nvSpPr>
        <p:spPr/>
        <p:txBody>
          <a:bodyPr/>
          <a:lstStyle/>
          <a:p>
            <a:fld id="{16795BFA-7431-1E4B-9851-61D56DC22DDB}" type="datetimeFigureOut">
              <a:rPr lang="en-US" smtClean="0"/>
              <a:t>11/14/21</a:t>
            </a:fld>
            <a:endParaRPr lang="en-US"/>
          </a:p>
        </p:txBody>
      </p:sp>
      <p:sp>
        <p:nvSpPr>
          <p:cNvPr id="5" name="Footer Placeholder 4">
            <a:extLst>
              <a:ext uri="{FF2B5EF4-FFF2-40B4-BE49-F238E27FC236}">
                <a16:creationId xmlns:a16="http://schemas.microsoft.com/office/drawing/2014/main" id="{8BCF352C-7484-3245-9B4D-06C5F5C2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C3D3A-A24E-7240-8064-B42E859CDA5A}"/>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314060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5542-B766-3D46-A8B9-04D29BE9CF8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07B6A39-5C29-B94E-A7DA-E4AE520CE57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2F3D0C-BFFD-DD46-9B8C-A8156738C21A}"/>
              </a:ext>
            </a:extLst>
          </p:cNvPr>
          <p:cNvSpPr>
            <a:spLocks noGrp="1"/>
          </p:cNvSpPr>
          <p:nvPr>
            <p:ph type="dt" sz="half" idx="10"/>
          </p:nvPr>
        </p:nvSpPr>
        <p:spPr/>
        <p:txBody>
          <a:bodyPr/>
          <a:lstStyle/>
          <a:p>
            <a:fld id="{16795BFA-7431-1E4B-9851-61D56DC22DDB}" type="datetimeFigureOut">
              <a:rPr lang="en-US" smtClean="0"/>
              <a:t>11/14/21</a:t>
            </a:fld>
            <a:endParaRPr lang="en-US"/>
          </a:p>
        </p:txBody>
      </p:sp>
      <p:sp>
        <p:nvSpPr>
          <p:cNvPr id="5" name="Footer Placeholder 4">
            <a:extLst>
              <a:ext uri="{FF2B5EF4-FFF2-40B4-BE49-F238E27FC236}">
                <a16:creationId xmlns:a16="http://schemas.microsoft.com/office/drawing/2014/main" id="{142B55CC-552A-C64B-B95C-687F13740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99628-028E-BE4A-9F32-A50030A34F99}"/>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3906209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32670-4290-9143-B444-F89886B512C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CF29CD-4E09-8047-B411-FA4B396B8D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67909D-05FF-0944-8CF4-3046D4AE6857}"/>
              </a:ext>
            </a:extLst>
          </p:cNvPr>
          <p:cNvSpPr>
            <a:spLocks noGrp="1"/>
          </p:cNvSpPr>
          <p:nvPr>
            <p:ph type="dt" sz="half" idx="10"/>
          </p:nvPr>
        </p:nvSpPr>
        <p:spPr/>
        <p:txBody>
          <a:bodyPr/>
          <a:lstStyle/>
          <a:p>
            <a:fld id="{16795BFA-7431-1E4B-9851-61D56DC22DDB}" type="datetimeFigureOut">
              <a:rPr lang="en-US" smtClean="0"/>
              <a:t>11/14/21</a:t>
            </a:fld>
            <a:endParaRPr lang="en-US"/>
          </a:p>
        </p:txBody>
      </p:sp>
      <p:sp>
        <p:nvSpPr>
          <p:cNvPr id="5" name="Footer Placeholder 4">
            <a:extLst>
              <a:ext uri="{FF2B5EF4-FFF2-40B4-BE49-F238E27FC236}">
                <a16:creationId xmlns:a16="http://schemas.microsoft.com/office/drawing/2014/main" id="{EE16B4A6-C4B6-8748-942D-80120B9B22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20E3B-1AE1-CC46-95F6-BE0DAD584E72}"/>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03274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D35A-437A-324B-BB89-A179D75769C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2023E49-8277-5C4D-97E2-A9EA262BF3B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D1446A4-E43A-6649-A970-674730F72AC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BF0FD81-791C-754B-B745-05A6576051F9}"/>
              </a:ext>
            </a:extLst>
          </p:cNvPr>
          <p:cNvSpPr>
            <a:spLocks noGrp="1"/>
          </p:cNvSpPr>
          <p:nvPr>
            <p:ph type="dt" sz="half" idx="10"/>
          </p:nvPr>
        </p:nvSpPr>
        <p:spPr/>
        <p:txBody>
          <a:bodyPr/>
          <a:lstStyle/>
          <a:p>
            <a:fld id="{16795BFA-7431-1E4B-9851-61D56DC22DDB}" type="datetimeFigureOut">
              <a:rPr lang="en-US" smtClean="0"/>
              <a:t>11/14/21</a:t>
            </a:fld>
            <a:endParaRPr lang="en-US"/>
          </a:p>
        </p:txBody>
      </p:sp>
      <p:sp>
        <p:nvSpPr>
          <p:cNvPr id="6" name="Footer Placeholder 5">
            <a:extLst>
              <a:ext uri="{FF2B5EF4-FFF2-40B4-BE49-F238E27FC236}">
                <a16:creationId xmlns:a16="http://schemas.microsoft.com/office/drawing/2014/main" id="{B9C1D3F4-E568-1045-812D-C23BF1A26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577E88-6E96-784C-A59A-DE3E61303932}"/>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89557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6E3A3-7230-E043-919F-0A638BB741F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C19439C-DB07-174F-B86A-66DB996A8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D2F3B6-1523-A745-96F8-52843DF77F0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0618346-4629-3146-AD19-2CC2EF0E3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A934CE-10C8-8448-8C73-201324412B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BF656A2-2C4C-0247-B09E-F042CFA204BE}"/>
              </a:ext>
            </a:extLst>
          </p:cNvPr>
          <p:cNvSpPr>
            <a:spLocks noGrp="1"/>
          </p:cNvSpPr>
          <p:nvPr>
            <p:ph type="dt" sz="half" idx="10"/>
          </p:nvPr>
        </p:nvSpPr>
        <p:spPr/>
        <p:txBody>
          <a:bodyPr/>
          <a:lstStyle/>
          <a:p>
            <a:fld id="{16795BFA-7431-1E4B-9851-61D56DC22DDB}" type="datetimeFigureOut">
              <a:rPr lang="en-US" smtClean="0"/>
              <a:t>11/14/21</a:t>
            </a:fld>
            <a:endParaRPr lang="en-US"/>
          </a:p>
        </p:txBody>
      </p:sp>
      <p:sp>
        <p:nvSpPr>
          <p:cNvPr id="8" name="Footer Placeholder 7">
            <a:extLst>
              <a:ext uri="{FF2B5EF4-FFF2-40B4-BE49-F238E27FC236}">
                <a16:creationId xmlns:a16="http://schemas.microsoft.com/office/drawing/2014/main" id="{6D81D2D5-EEB4-AC44-8738-82E854145A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AAAEB8-D632-DF45-A1DE-596FE90CE083}"/>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3360758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BC4F-EEA6-D540-97C1-DE3F614478F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13F7E3D-38E6-FC4E-B449-8D026A2746A2}"/>
              </a:ext>
            </a:extLst>
          </p:cNvPr>
          <p:cNvSpPr>
            <a:spLocks noGrp="1"/>
          </p:cNvSpPr>
          <p:nvPr>
            <p:ph type="dt" sz="half" idx="10"/>
          </p:nvPr>
        </p:nvSpPr>
        <p:spPr/>
        <p:txBody>
          <a:bodyPr/>
          <a:lstStyle/>
          <a:p>
            <a:fld id="{16795BFA-7431-1E4B-9851-61D56DC22DDB}" type="datetimeFigureOut">
              <a:rPr lang="en-US" smtClean="0"/>
              <a:t>11/14/21</a:t>
            </a:fld>
            <a:endParaRPr lang="en-US"/>
          </a:p>
        </p:txBody>
      </p:sp>
      <p:sp>
        <p:nvSpPr>
          <p:cNvPr id="4" name="Footer Placeholder 3">
            <a:extLst>
              <a:ext uri="{FF2B5EF4-FFF2-40B4-BE49-F238E27FC236}">
                <a16:creationId xmlns:a16="http://schemas.microsoft.com/office/drawing/2014/main" id="{2F246FF1-95C5-4940-8AF2-8233FDA698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ECC9B2-2E00-8D44-9DCB-F5DD2FDCB6AE}"/>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2796020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C75A93-367B-944A-B7A6-AB1DFC225F3B}"/>
              </a:ext>
            </a:extLst>
          </p:cNvPr>
          <p:cNvSpPr>
            <a:spLocks noGrp="1"/>
          </p:cNvSpPr>
          <p:nvPr>
            <p:ph type="dt" sz="half" idx="10"/>
          </p:nvPr>
        </p:nvSpPr>
        <p:spPr/>
        <p:txBody>
          <a:bodyPr/>
          <a:lstStyle/>
          <a:p>
            <a:fld id="{16795BFA-7431-1E4B-9851-61D56DC22DDB}" type="datetimeFigureOut">
              <a:rPr lang="en-US" smtClean="0"/>
              <a:t>11/14/21</a:t>
            </a:fld>
            <a:endParaRPr lang="en-US"/>
          </a:p>
        </p:txBody>
      </p:sp>
      <p:sp>
        <p:nvSpPr>
          <p:cNvPr id="3" name="Footer Placeholder 2">
            <a:extLst>
              <a:ext uri="{FF2B5EF4-FFF2-40B4-BE49-F238E27FC236}">
                <a16:creationId xmlns:a16="http://schemas.microsoft.com/office/drawing/2014/main" id="{03D0877D-EEE8-384F-B4B2-A8841C7947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51597F-AD72-3F40-BB1E-9DA953F91FE2}"/>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301875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6471-B162-0440-8E78-F67609D813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005B93F-2E90-1543-A612-EFDDE4848E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A20679E-523A-3044-96AB-1301B995C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4719C9-A325-0246-86A4-0929E9C8C999}"/>
              </a:ext>
            </a:extLst>
          </p:cNvPr>
          <p:cNvSpPr>
            <a:spLocks noGrp="1"/>
          </p:cNvSpPr>
          <p:nvPr>
            <p:ph type="dt" sz="half" idx="10"/>
          </p:nvPr>
        </p:nvSpPr>
        <p:spPr/>
        <p:txBody>
          <a:bodyPr/>
          <a:lstStyle/>
          <a:p>
            <a:fld id="{16795BFA-7431-1E4B-9851-61D56DC22DDB}" type="datetimeFigureOut">
              <a:rPr lang="en-US" smtClean="0"/>
              <a:t>11/14/21</a:t>
            </a:fld>
            <a:endParaRPr lang="en-US"/>
          </a:p>
        </p:txBody>
      </p:sp>
      <p:sp>
        <p:nvSpPr>
          <p:cNvPr id="6" name="Footer Placeholder 5">
            <a:extLst>
              <a:ext uri="{FF2B5EF4-FFF2-40B4-BE49-F238E27FC236}">
                <a16:creationId xmlns:a16="http://schemas.microsoft.com/office/drawing/2014/main" id="{828F5253-707C-7B48-A5F0-4DE8A1EA03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5F855F-271D-EE45-BED1-4C3C248BE6DD}"/>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276118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DD08-8D0C-5743-9830-BB89122659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F5958ED-0D64-FB42-9D2A-3E4EE0B67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DB26D9-C942-AE4F-8CCA-722FB5391C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1B7A77-78C5-FA45-BE23-27264EEB9AEE}"/>
              </a:ext>
            </a:extLst>
          </p:cNvPr>
          <p:cNvSpPr>
            <a:spLocks noGrp="1"/>
          </p:cNvSpPr>
          <p:nvPr>
            <p:ph type="dt" sz="half" idx="10"/>
          </p:nvPr>
        </p:nvSpPr>
        <p:spPr/>
        <p:txBody>
          <a:bodyPr/>
          <a:lstStyle/>
          <a:p>
            <a:fld id="{16795BFA-7431-1E4B-9851-61D56DC22DDB}" type="datetimeFigureOut">
              <a:rPr lang="en-US" smtClean="0"/>
              <a:t>11/14/21</a:t>
            </a:fld>
            <a:endParaRPr lang="en-US"/>
          </a:p>
        </p:txBody>
      </p:sp>
      <p:sp>
        <p:nvSpPr>
          <p:cNvPr id="6" name="Footer Placeholder 5">
            <a:extLst>
              <a:ext uri="{FF2B5EF4-FFF2-40B4-BE49-F238E27FC236}">
                <a16:creationId xmlns:a16="http://schemas.microsoft.com/office/drawing/2014/main" id="{52566EBB-FC43-884E-8220-2A4A21799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7953B5-EB1E-ED48-ACA8-8AFF185ED25C}"/>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492656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CA6BE0-3C66-304B-8D6D-362A0C6F0E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92D6D0-F73A-1C40-AB40-CEA1F149D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23739F-9B6C-6A43-830F-863C2C877D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95BFA-7431-1E4B-9851-61D56DC22DDB}" type="datetimeFigureOut">
              <a:rPr lang="en-US" smtClean="0"/>
              <a:t>11/14/21</a:t>
            </a:fld>
            <a:endParaRPr lang="en-US"/>
          </a:p>
        </p:txBody>
      </p:sp>
      <p:sp>
        <p:nvSpPr>
          <p:cNvPr id="5" name="Footer Placeholder 4">
            <a:extLst>
              <a:ext uri="{FF2B5EF4-FFF2-40B4-BE49-F238E27FC236}">
                <a16:creationId xmlns:a16="http://schemas.microsoft.com/office/drawing/2014/main" id="{7916A62E-67F5-DB4C-B77B-742DBCD71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8CD8DC-08A1-D44B-A811-F4E8CB1D6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906B2-A624-CD40-B1FE-D2AA5ECFD535}" type="slidenum">
              <a:rPr lang="en-US" smtClean="0"/>
              <a:t>‹#›</a:t>
            </a:fld>
            <a:endParaRPr lang="en-US"/>
          </a:p>
        </p:txBody>
      </p:sp>
    </p:spTree>
    <p:extLst>
      <p:ext uri="{BB962C8B-B14F-4D97-AF65-F5344CB8AC3E}">
        <p14:creationId xmlns:p14="http://schemas.microsoft.com/office/powerpoint/2010/main" val="3041653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hyperlink" Target="https://en.wikipedia.org/wiki/Pac-Man"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Q-learning" TargetMode="External"/><Relationship Id="rId2" Type="http://schemas.openxmlformats.org/officeDocument/2006/relationships/hyperlink" Target="https://en.wikipedia.org/wiki/Markov_decision_process" TargetMode="External"/><Relationship Id="rId1" Type="http://schemas.openxmlformats.org/officeDocument/2006/relationships/slideLayout" Target="../slideLayouts/slideLayout7.xml"/><Relationship Id="rId5" Type="http://schemas.openxmlformats.org/officeDocument/2006/relationships/image" Target="../media/image31.gif"/><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hyperlink" Target="https://gym.openai.com/" TargetMode="External"/><Relationship Id="rId1" Type="http://schemas.openxmlformats.org/officeDocument/2006/relationships/slideLayout" Target="../slideLayouts/slideLayout7.xml"/><Relationship Id="rId5" Type="http://schemas.openxmlformats.org/officeDocument/2006/relationships/image" Target="../media/image39.gif"/><Relationship Id="rId4" Type="http://schemas.openxmlformats.org/officeDocument/2006/relationships/image" Target="../media/image38.gif"/></Relationships>
</file>

<file path=ppt/slides/_rels/slide2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hyperlink" Target="https://gym.openai.com/" TargetMode="Externa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yellow, indoor, transport, orange&#10;&#10;Description automatically generated">
            <a:extLst>
              <a:ext uri="{FF2B5EF4-FFF2-40B4-BE49-F238E27FC236}">
                <a16:creationId xmlns:a16="http://schemas.microsoft.com/office/drawing/2014/main" id="{8922E7BF-2BF7-BC44-9E00-29233E1A292F}"/>
              </a:ext>
            </a:extLst>
          </p:cNvPr>
          <p:cNvPicPr>
            <a:picLocks noChangeAspect="1"/>
          </p:cNvPicPr>
          <p:nvPr/>
        </p:nvPicPr>
        <p:blipFill>
          <a:blip r:embed="rId2"/>
          <a:stretch>
            <a:fillRect/>
          </a:stretch>
        </p:blipFill>
        <p:spPr>
          <a:xfrm>
            <a:off x="-1524" y="4545"/>
            <a:ext cx="12192000" cy="6858000"/>
          </a:xfrm>
          <a:prstGeom prst="rect">
            <a:avLst/>
          </a:prstGeom>
        </p:spPr>
      </p:pic>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3A770D6E-2F91-944A-AB59-51197004EB0B}"/>
              </a:ext>
            </a:extLst>
          </p:cNvPr>
          <p:cNvSpPr/>
          <p:nvPr/>
        </p:nvSpPr>
        <p:spPr>
          <a:xfrm>
            <a:off x="0" y="9838"/>
            <a:ext cx="5093828" cy="685671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sz="2400" dirty="0"/>
              <a:t>WEEK 7</a:t>
            </a:r>
          </a:p>
        </p:txBody>
      </p:sp>
      <p:sp>
        <p:nvSpPr>
          <p:cNvPr id="7" name="TextBox 6">
            <a:extLst>
              <a:ext uri="{FF2B5EF4-FFF2-40B4-BE49-F238E27FC236}">
                <a16:creationId xmlns:a16="http://schemas.microsoft.com/office/drawing/2014/main" id="{19ED31A4-4CD4-7E4F-9A70-74737FF570A8}"/>
              </a:ext>
            </a:extLst>
          </p:cNvPr>
          <p:cNvSpPr txBox="1"/>
          <p:nvPr/>
        </p:nvSpPr>
        <p:spPr>
          <a:xfrm>
            <a:off x="587060" y="4489534"/>
            <a:ext cx="3840480" cy="615553"/>
          </a:xfrm>
          <a:prstGeom prst="rect">
            <a:avLst/>
          </a:prstGeom>
          <a:noFill/>
        </p:spPr>
        <p:txBody>
          <a:bodyPr wrap="square" lIns="36000" tIns="0" rIns="36000" bIns="0" rtlCol="0" anchor="ctr">
            <a:spAutoFit/>
          </a:bodyPr>
          <a:lstStyle/>
          <a:p>
            <a:pPr algn="ctr"/>
            <a:r>
              <a:rPr lang="en-US" altLang="ko-KR" sz="2000" dirty="0">
                <a:solidFill>
                  <a:schemeClr val="bg1"/>
                </a:solidFill>
              </a:rPr>
              <a:t>Dr. Ammar Al Mhdawi</a:t>
            </a:r>
          </a:p>
          <a:p>
            <a:pPr algn="ctr"/>
            <a:r>
              <a:rPr lang="en-US" altLang="ko-KR" sz="2000" dirty="0">
                <a:solidFill>
                  <a:schemeClr val="bg1"/>
                </a:solidFill>
              </a:rPr>
              <a:t>Ammar.Al-Mhdawi@edgehill.ac.uk</a:t>
            </a:r>
          </a:p>
        </p:txBody>
      </p:sp>
      <p:sp>
        <p:nvSpPr>
          <p:cNvPr id="9" name="TextBox 8">
            <a:extLst>
              <a:ext uri="{FF2B5EF4-FFF2-40B4-BE49-F238E27FC236}">
                <a16:creationId xmlns:a16="http://schemas.microsoft.com/office/drawing/2014/main" id="{6717BC03-BDC0-FE4E-BB02-2932141C44E5}"/>
              </a:ext>
            </a:extLst>
          </p:cNvPr>
          <p:cNvSpPr txBox="1"/>
          <p:nvPr/>
        </p:nvSpPr>
        <p:spPr>
          <a:xfrm>
            <a:off x="79228" y="2409131"/>
            <a:ext cx="5014600" cy="1015663"/>
          </a:xfrm>
          <a:prstGeom prst="rect">
            <a:avLst/>
          </a:prstGeom>
          <a:noFill/>
        </p:spPr>
        <p:txBody>
          <a:bodyPr wrap="square" rtlCol="0" anchor="ctr">
            <a:spAutoFit/>
          </a:bodyPr>
          <a:lstStyle/>
          <a:p>
            <a:pPr algn="ctr"/>
            <a:r>
              <a:rPr lang="en-US" altLang="ko-KR" sz="3000" b="1" dirty="0">
                <a:solidFill>
                  <a:schemeClr val="bg1"/>
                </a:solidFill>
                <a:cs typeface="Arial" pitchFamily="34" charset="0"/>
              </a:rPr>
              <a:t>Advanced Robotics and AI CIS3137</a:t>
            </a:r>
          </a:p>
        </p:txBody>
      </p:sp>
      <p:grpSp>
        <p:nvGrpSpPr>
          <p:cNvPr id="15" name="Group 14">
            <a:extLst>
              <a:ext uri="{FF2B5EF4-FFF2-40B4-BE49-F238E27FC236}">
                <a16:creationId xmlns:a16="http://schemas.microsoft.com/office/drawing/2014/main" id="{1B3E8A95-C010-274A-869F-E04C1167A4E1}"/>
              </a:ext>
            </a:extLst>
          </p:cNvPr>
          <p:cNvGrpSpPr/>
          <p:nvPr/>
        </p:nvGrpSpPr>
        <p:grpSpPr>
          <a:xfrm>
            <a:off x="79228" y="20951"/>
            <a:ext cx="3123932" cy="1015663"/>
            <a:chOff x="79228" y="20951"/>
            <a:chExt cx="3123932" cy="1015663"/>
          </a:xfrm>
        </p:grpSpPr>
        <p:pic>
          <p:nvPicPr>
            <p:cNvPr id="13" name="Picture 12" descr="A group of colorful unicorns&#10;&#10;Description automatically generated with low confidence">
              <a:extLst>
                <a:ext uri="{FF2B5EF4-FFF2-40B4-BE49-F238E27FC236}">
                  <a16:creationId xmlns:a16="http://schemas.microsoft.com/office/drawing/2014/main" id="{4638CF23-75B6-9847-9B48-6696261FCF4A}"/>
                </a:ext>
              </a:extLst>
            </p:cNvPr>
            <p:cNvPicPr>
              <a:picLocks noChangeAspect="1"/>
            </p:cNvPicPr>
            <p:nvPr/>
          </p:nvPicPr>
          <p:blipFill>
            <a:blip r:embed="rId3"/>
            <a:stretch>
              <a:fillRect/>
            </a:stretch>
          </p:blipFill>
          <p:spPr>
            <a:xfrm>
              <a:off x="79228" y="20951"/>
              <a:ext cx="1015663" cy="1015663"/>
            </a:xfrm>
            <a:prstGeom prst="rect">
              <a:avLst/>
            </a:prstGeom>
          </p:spPr>
        </p:pic>
        <p:sp>
          <p:nvSpPr>
            <p:cNvPr id="14" name="TextBox 13">
              <a:extLst>
                <a:ext uri="{FF2B5EF4-FFF2-40B4-BE49-F238E27FC236}">
                  <a16:creationId xmlns:a16="http://schemas.microsoft.com/office/drawing/2014/main" id="{0E7D6480-6280-C44A-A9E3-062F72940E8D}"/>
                </a:ext>
              </a:extLst>
            </p:cNvPr>
            <p:cNvSpPr txBox="1"/>
            <p:nvPr/>
          </p:nvSpPr>
          <p:spPr>
            <a:xfrm>
              <a:off x="1094891" y="403687"/>
              <a:ext cx="2108269" cy="369332"/>
            </a:xfrm>
            <a:prstGeom prst="rect">
              <a:avLst/>
            </a:prstGeom>
            <a:noFill/>
          </p:spPr>
          <p:txBody>
            <a:bodyPr wrap="non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rPr>
                <a:t>Edge Hill University</a:t>
              </a:r>
            </a:p>
          </p:txBody>
        </p:sp>
      </p:grpSp>
    </p:spTree>
    <p:extLst>
      <p:ext uri="{BB962C8B-B14F-4D97-AF65-F5344CB8AC3E}">
        <p14:creationId xmlns:p14="http://schemas.microsoft.com/office/powerpoint/2010/main" val="3854906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1E71B42-DEA3-AF4B-8E3A-0FCD1E854232}"/>
              </a:ext>
            </a:extLst>
          </p:cNvPr>
          <p:cNvSpPr txBox="1"/>
          <p:nvPr/>
        </p:nvSpPr>
        <p:spPr>
          <a:xfrm>
            <a:off x="934258" y="800101"/>
            <a:ext cx="6713701" cy="461665"/>
          </a:xfrm>
          <a:prstGeom prst="rect">
            <a:avLst/>
          </a:prstGeom>
          <a:noFill/>
        </p:spPr>
        <p:txBody>
          <a:bodyPr wrap="square" rtlCol="0">
            <a:spAutoFit/>
          </a:bodyPr>
          <a:lstStyle/>
          <a:p>
            <a:r>
              <a:rPr lang="en-US" altLang="ko-KR" sz="2400" b="1" dirty="0">
                <a:cs typeface="Arial" pitchFamily="34" charset="0"/>
              </a:rPr>
              <a:t>Robotic Automation in Factories</a:t>
            </a:r>
          </a:p>
        </p:txBody>
      </p:sp>
      <p:sp>
        <p:nvSpPr>
          <p:cNvPr id="6" name="TextBox 5">
            <a:extLst>
              <a:ext uri="{FF2B5EF4-FFF2-40B4-BE49-F238E27FC236}">
                <a16:creationId xmlns:a16="http://schemas.microsoft.com/office/drawing/2014/main" id="{B2684531-BABB-394B-BC49-4BD3E74FFF32}"/>
              </a:ext>
            </a:extLst>
          </p:cNvPr>
          <p:cNvSpPr txBox="1"/>
          <p:nvPr/>
        </p:nvSpPr>
        <p:spPr>
          <a:xfrm>
            <a:off x="609289" y="1567525"/>
            <a:ext cx="7038668" cy="646331"/>
          </a:xfrm>
          <a:prstGeom prst="rect">
            <a:avLst/>
          </a:prstGeom>
          <a:noFill/>
        </p:spPr>
        <p:txBody>
          <a:bodyPr wrap="square" rtlCol="0">
            <a:spAutoFit/>
          </a:bodyPr>
          <a:lstStyle/>
          <a:p>
            <a:pPr marL="342900" indent="-342900">
              <a:buFont typeface="Wingdings" pitchFamily="2" charset="2"/>
              <a:buChar char="q"/>
            </a:pPr>
            <a:r>
              <a:rPr lang="en-US" dirty="0"/>
              <a:t>Types of industrial robotic factory production system</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E6F66A6-2C66-4740-9717-84F37CA52BAB}"/>
              </a:ext>
            </a:extLst>
          </p:cNvPr>
          <p:cNvSpPr txBox="1"/>
          <p:nvPr/>
        </p:nvSpPr>
        <p:spPr>
          <a:xfrm>
            <a:off x="827729" y="2009263"/>
            <a:ext cx="7369787" cy="6986528"/>
          </a:xfrm>
          <a:prstGeom prst="rect">
            <a:avLst/>
          </a:prstGeom>
          <a:noFill/>
        </p:spPr>
        <p:txBody>
          <a:bodyPr wrap="square" rtlCol="0">
            <a:spAutoFit/>
          </a:bodyPr>
          <a:lstStyle/>
          <a:p>
            <a:pPr marL="285750" indent="-285750">
              <a:buFont typeface="Arial" panose="020B0604020202020204" pitchFamily="34" charset="0"/>
              <a:buChar char="•"/>
            </a:pPr>
            <a:r>
              <a:rPr lang="en-GB" sz="1600" b="1" dirty="0"/>
              <a:t>Continuous flow process</a:t>
            </a:r>
            <a:r>
              <a:rPr lang="en-GB" sz="1600" i="1" dirty="0"/>
              <a:t>: </a:t>
            </a:r>
            <a:r>
              <a:rPr lang="en-GB" sz="1600" dirty="0"/>
              <a:t>Manufactured product is in continuous quantities i.e.; the product is not a discrete object. Moreover, for such processes, the volume of production is generally very high, while the product variation is relatively low. Typical examples of such processes include Oil Refineries, Iron and Steel Plants, Cement and Chemical Plants. </a:t>
            </a:r>
          </a:p>
          <a:p>
            <a:pPr marL="285750" indent="-285750">
              <a:buFont typeface="Arial" panose="020B0604020202020204" pitchFamily="34" charset="0"/>
              <a:buChar char="•"/>
            </a:pPr>
            <a:r>
              <a:rPr lang="en-GB" sz="1600" b="1" dirty="0"/>
              <a:t>Mass Manufacturing of Discrete Products</a:t>
            </a:r>
            <a:r>
              <a:rPr lang="en-GB" sz="1600" i="1" dirty="0"/>
              <a:t>: </a:t>
            </a:r>
            <a:r>
              <a:rPr lang="en-GB" sz="1600" dirty="0"/>
              <a:t>Products are discrete objects and manufactured in large volumes. Product variation is very limited. Typical examples are Appliances, Automobiles etc. </a:t>
            </a:r>
          </a:p>
          <a:p>
            <a:pPr marL="285750" indent="-285750">
              <a:buFont typeface="Arial" panose="020B0604020202020204" pitchFamily="34" charset="0"/>
              <a:buChar char="•"/>
            </a:pPr>
            <a:r>
              <a:rPr lang="en-GB" sz="1600" b="1" dirty="0"/>
              <a:t> Batch Production</a:t>
            </a:r>
            <a:r>
              <a:rPr lang="en-GB" sz="1600" i="1" dirty="0"/>
              <a:t>: </a:t>
            </a:r>
            <a:r>
              <a:rPr lang="en-GB" sz="1600" dirty="0"/>
              <a:t>In a batch production process the product is either discrete or continuous. However, the variation in product types is larger than in continuous-flow processes. The same set of equipment is used to manufacture all the product types. However, for each batch of a given product type a distinct set of operating parameters must be established. This set is often referred to as the “recipe” for the batch. Typical examples here would be Pharmaceuticals, Casting Foundries, Plastic moulding, Printing etc. </a:t>
            </a:r>
          </a:p>
          <a:p>
            <a:pPr marL="285750" indent="-285750">
              <a:buFont typeface="Arial" panose="020B0604020202020204" pitchFamily="34" charset="0"/>
              <a:buChar char="•"/>
            </a:pPr>
            <a:r>
              <a:rPr lang="en-GB" sz="1600" b="1" dirty="0"/>
              <a:t> Job shop Production</a:t>
            </a:r>
            <a:r>
              <a:rPr lang="en-GB" sz="1600" i="1" dirty="0"/>
              <a:t>: </a:t>
            </a:r>
            <a:r>
              <a:rPr lang="en-GB" sz="1600" dirty="0"/>
              <a:t>Typically designed for manufacturing small quantities of discrete products, which are custom built, generally according to drawings supplied by customers. Any variation in the product can be made. Examples include Machine Shops, Prototyping facilities etc.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US" dirty="0"/>
          </a:p>
        </p:txBody>
      </p:sp>
      <p:pic>
        <p:nvPicPr>
          <p:cNvPr id="9" name="Picture 8">
            <a:extLst>
              <a:ext uri="{FF2B5EF4-FFF2-40B4-BE49-F238E27FC236}">
                <a16:creationId xmlns:a16="http://schemas.microsoft.com/office/drawing/2014/main" id="{CD0AC7D2-B792-E348-BD07-ABA4EA0BD991}"/>
              </a:ext>
            </a:extLst>
          </p:cNvPr>
          <p:cNvPicPr>
            <a:picLocks noChangeAspect="1"/>
          </p:cNvPicPr>
          <p:nvPr/>
        </p:nvPicPr>
        <p:blipFill>
          <a:blip r:embed="rId2"/>
          <a:stretch>
            <a:fillRect/>
          </a:stretch>
        </p:blipFill>
        <p:spPr>
          <a:xfrm>
            <a:off x="7956642" y="2483662"/>
            <a:ext cx="4235358" cy="2624363"/>
          </a:xfrm>
          <a:prstGeom prst="rect">
            <a:avLst/>
          </a:prstGeom>
        </p:spPr>
      </p:pic>
    </p:spTree>
    <p:extLst>
      <p:ext uri="{BB962C8B-B14F-4D97-AF65-F5344CB8AC3E}">
        <p14:creationId xmlns:p14="http://schemas.microsoft.com/office/powerpoint/2010/main" val="177688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1E71B42-DEA3-AF4B-8E3A-0FCD1E854232}"/>
              </a:ext>
            </a:extLst>
          </p:cNvPr>
          <p:cNvSpPr txBox="1"/>
          <p:nvPr/>
        </p:nvSpPr>
        <p:spPr>
          <a:xfrm>
            <a:off x="934258" y="800101"/>
            <a:ext cx="6713701" cy="461665"/>
          </a:xfrm>
          <a:prstGeom prst="rect">
            <a:avLst/>
          </a:prstGeom>
          <a:noFill/>
        </p:spPr>
        <p:txBody>
          <a:bodyPr wrap="square" rtlCol="0">
            <a:spAutoFit/>
          </a:bodyPr>
          <a:lstStyle/>
          <a:p>
            <a:r>
              <a:rPr lang="en-US" altLang="ko-KR" sz="2400" b="1" dirty="0">
                <a:cs typeface="Arial" pitchFamily="34" charset="0"/>
              </a:rPr>
              <a:t>Robotic Automation in Factories</a:t>
            </a:r>
          </a:p>
        </p:txBody>
      </p:sp>
      <p:sp>
        <p:nvSpPr>
          <p:cNvPr id="6" name="TextBox 5">
            <a:extLst>
              <a:ext uri="{FF2B5EF4-FFF2-40B4-BE49-F238E27FC236}">
                <a16:creationId xmlns:a16="http://schemas.microsoft.com/office/drawing/2014/main" id="{B2684531-BABB-394B-BC49-4BD3E74FFF32}"/>
              </a:ext>
            </a:extLst>
          </p:cNvPr>
          <p:cNvSpPr txBox="1"/>
          <p:nvPr/>
        </p:nvSpPr>
        <p:spPr>
          <a:xfrm>
            <a:off x="609289" y="1567525"/>
            <a:ext cx="7038668" cy="646331"/>
          </a:xfrm>
          <a:prstGeom prst="rect">
            <a:avLst/>
          </a:prstGeom>
          <a:noFill/>
        </p:spPr>
        <p:txBody>
          <a:bodyPr wrap="square" rtlCol="0">
            <a:spAutoFit/>
          </a:bodyPr>
          <a:lstStyle/>
          <a:p>
            <a:pPr marL="342900" indent="-342900">
              <a:buFont typeface="Wingdings" pitchFamily="2" charset="2"/>
              <a:buChar char="q"/>
            </a:pPr>
            <a:r>
              <a:rPr lang="en-US" dirty="0"/>
              <a:t>Types of Automation Systems</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E6F66A6-2C66-4740-9717-84F37CA52BAB}"/>
              </a:ext>
            </a:extLst>
          </p:cNvPr>
          <p:cNvSpPr txBox="1"/>
          <p:nvPr/>
        </p:nvSpPr>
        <p:spPr>
          <a:xfrm>
            <a:off x="934258" y="2213856"/>
            <a:ext cx="10610292" cy="5970865"/>
          </a:xfrm>
          <a:prstGeom prst="rect">
            <a:avLst/>
          </a:prstGeom>
          <a:noFill/>
        </p:spPr>
        <p:txBody>
          <a:bodyPr wrap="square" rtlCol="0">
            <a:spAutoFit/>
          </a:bodyPr>
          <a:lstStyle/>
          <a:p>
            <a:pPr marL="285750" indent="-285750">
              <a:buFont typeface="Arial" panose="020B0604020202020204" pitchFamily="34" charset="0"/>
              <a:buChar char="•"/>
            </a:pPr>
            <a:r>
              <a:rPr lang="en-GB" sz="1600" b="1" dirty="0"/>
              <a:t>Fixed Automation: </a:t>
            </a:r>
            <a:r>
              <a:rPr lang="en-GB" sz="1600" dirty="0"/>
              <a:t>It is used in high volume production with dedicated equipment, which has a fixed set of operation and designed to be efficient for this set. Continuous flow and Discrete Mass Production systems use this automation. e.g. Distillation Process, Conveyors, Paint Shops, Transfer lines etc. </a:t>
            </a:r>
          </a:p>
          <a:p>
            <a:pPr marL="285750" indent="-285750">
              <a:buFont typeface="Arial" panose="020B0604020202020204" pitchFamily="34" charset="0"/>
              <a:buChar char="•"/>
            </a:pPr>
            <a:r>
              <a:rPr lang="en-GB" sz="1600" b="1" dirty="0"/>
              <a:t>Programmable Automation</a:t>
            </a:r>
            <a:r>
              <a:rPr lang="en-GB" sz="1600" i="1" dirty="0"/>
              <a:t>: </a:t>
            </a:r>
            <a:r>
              <a:rPr lang="en-GB" sz="1600" dirty="0"/>
              <a:t>It is used for a changeable sequence of operation and configuration of the machines using electronic controls. However, non-trivial programming effort may be needed to reprogram the machine or sequence of operations. </a:t>
            </a:r>
          </a:p>
          <a:p>
            <a:pPr marL="285750" indent="-285750">
              <a:buFont typeface="Arial" panose="020B0604020202020204" pitchFamily="34" charset="0"/>
              <a:buChar char="•"/>
            </a:pPr>
            <a:r>
              <a:rPr lang="en-GB" sz="1600" b="1" dirty="0"/>
              <a:t>Flexible Automation</a:t>
            </a:r>
            <a:r>
              <a:rPr lang="en-GB" sz="1600" i="1" dirty="0"/>
              <a:t>: </a:t>
            </a:r>
            <a:r>
              <a:rPr lang="en-GB" sz="1600" dirty="0"/>
              <a:t>It is used in Flexible Manufacturing Systems (FMS) which is invariably computer controlled. Human operators give high-level commands in the form of codes entered in computer identifying product and its location in the sequence and the lower-level changes are done automatically. Each production machine receives settings/instructions from computer. These automatically loads/unloads required tools and carries out their processing instructions. After processing, products are automatically transferred to next machine. </a:t>
            </a:r>
          </a:p>
          <a:p>
            <a:pPr marL="285750" indent="-285750">
              <a:buFont typeface="Arial" panose="020B0604020202020204" pitchFamily="34" charset="0"/>
              <a:buChar char="•"/>
            </a:pPr>
            <a:r>
              <a:rPr lang="en-GB" sz="1600" b="1" dirty="0"/>
              <a:t>Integrated Automation</a:t>
            </a:r>
            <a:r>
              <a:rPr lang="en-GB" sz="1600" i="1" dirty="0"/>
              <a:t>: </a:t>
            </a:r>
            <a:r>
              <a:rPr lang="en-GB" sz="1600" dirty="0"/>
              <a:t>It denotes complete automation of a manufacturing plant, with all processes functioning under computer control and under coordination through digital information processing. It includes technologies such as computer-aided design and manufacturing, computer-aided process planning, computer numerical control machine tools, flexible machining systems, automated storage and retrieval systems, automated material handling systems such as robots and automated cranes and conveyors, computerized scheduling and production control.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US" dirty="0"/>
          </a:p>
        </p:txBody>
      </p:sp>
    </p:spTree>
    <p:extLst>
      <p:ext uri="{BB962C8B-B14F-4D97-AF65-F5344CB8AC3E}">
        <p14:creationId xmlns:p14="http://schemas.microsoft.com/office/powerpoint/2010/main" val="3356741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1E71B42-DEA3-AF4B-8E3A-0FCD1E854232}"/>
              </a:ext>
            </a:extLst>
          </p:cNvPr>
          <p:cNvSpPr txBox="1"/>
          <p:nvPr/>
        </p:nvSpPr>
        <p:spPr>
          <a:xfrm>
            <a:off x="934258" y="800101"/>
            <a:ext cx="6713701" cy="461665"/>
          </a:xfrm>
          <a:prstGeom prst="rect">
            <a:avLst/>
          </a:prstGeom>
          <a:noFill/>
        </p:spPr>
        <p:txBody>
          <a:bodyPr wrap="square" rtlCol="0">
            <a:spAutoFit/>
          </a:bodyPr>
          <a:lstStyle/>
          <a:p>
            <a:r>
              <a:rPr lang="en-US" altLang="ko-KR" sz="2400" b="1" dirty="0">
                <a:cs typeface="Arial" pitchFamily="34" charset="0"/>
              </a:rPr>
              <a:t>Robotic Automation in Factories</a:t>
            </a:r>
          </a:p>
        </p:txBody>
      </p:sp>
      <p:sp>
        <p:nvSpPr>
          <p:cNvPr id="6" name="TextBox 5">
            <a:extLst>
              <a:ext uri="{FF2B5EF4-FFF2-40B4-BE49-F238E27FC236}">
                <a16:creationId xmlns:a16="http://schemas.microsoft.com/office/drawing/2014/main" id="{B2684531-BABB-394B-BC49-4BD3E74FFF32}"/>
              </a:ext>
            </a:extLst>
          </p:cNvPr>
          <p:cNvSpPr txBox="1"/>
          <p:nvPr/>
        </p:nvSpPr>
        <p:spPr>
          <a:xfrm>
            <a:off x="609289" y="1567525"/>
            <a:ext cx="7038668" cy="646331"/>
          </a:xfrm>
          <a:prstGeom prst="rect">
            <a:avLst/>
          </a:prstGeom>
          <a:noFill/>
        </p:spPr>
        <p:txBody>
          <a:bodyPr wrap="square" rtlCol="0">
            <a:spAutoFit/>
          </a:bodyPr>
          <a:lstStyle/>
          <a:p>
            <a:pPr marL="342900" indent="-342900">
              <a:buFont typeface="Wingdings" pitchFamily="2" charset="2"/>
              <a:buChar char="q"/>
            </a:pPr>
            <a:r>
              <a:rPr lang="en-US" dirty="0"/>
              <a:t>Types of Automation Systems (Continued)</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E6F66A6-2C66-4740-9717-84F37CA52BAB}"/>
              </a:ext>
            </a:extLst>
          </p:cNvPr>
          <p:cNvSpPr txBox="1"/>
          <p:nvPr/>
        </p:nvSpPr>
        <p:spPr>
          <a:xfrm>
            <a:off x="827729" y="1890690"/>
            <a:ext cx="10610292" cy="2031325"/>
          </a:xfrm>
          <a:prstGeom prst="rect">
            <a:avLst/>
          </a:prstGeom>
          <a:noFill/>
        </p:spPr>
        <p:txBody>
          <a:bodyPr wrap="square" rtlCol="0">
            <a:spAutoFit/>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US" dirty="0"/>
          </a:p>
        </p:txBody>
      </p:sp>
      <p:pic>
        <p:nvPicPr>
          <p:cNvPr id="9" name="Picture 8">
            <a:extLst>
              <a:ext uri="{FF2B5EF4-FFF2-40B4-BE49-F238E27FC236}">
                <a16:creationId xmlns:a16="http://schemas.microsoft.com/office/drawing/2014/main" id="{CF7B8DCC-4AF2-7E4D-98B4-513483360169}"/>
              </a:ext>
            </a:extLst>
          </p:cNvPr>
          <p:cNvPicPr>
            <a:picLocks noChangeAspect="1"/>
          </p:cNvPicPr>
          <p:nvPr/>
        </p:nvPicPr>
        <p:blipFill>
          <a:blip r:embed="rId2"/>
          <a:stretch>
            <a:fillRect/>
          </a:stretch>
        </p:blipFill>
        <p:spPr>
          <a:xfrm>
            <a:off x="1074821" y="2041680"/>
            <a:ext cx="9930063" cy="4816320"/>
          </a:xfrm>
          <a:prstGeom prst="rect">
            <a:avLst/>
          </a:prstGeom>
        </p:spPr>
      </p:pic>
    </p:spTree>
    <p:extLst>
      <p:ext uri="{BB962C8B-B14F-4D97-AF65-F5344CB8AC3E}">
        <p14:creationId xmlns:p14="http://schemas.microsoft.com/office/powerpoint/2010/main" val="220622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609289" y="1567525"/>
            <a:ext cx="7038668" cy="369332"/>
          </a:xfrm>
          <a:prstGeom prst="rect">
            <a:avLst/>
          </a:prstGeom>
          <a:noFill/>
        </p:spPr>
        <p:txBody>
          <a:bodyPr wrap="square" rtlCol="0">
            <a:spAutoFit/>
          </a:bodyPr>
          <a:lstStyle/>
          <a:p>
            <a:pPr marL="342900" indent="-342900">
              <a:buFont typeface="Wingdings" pitchFamily="2" charset="2"/>
              <a:buChar char="q"/>
            </a:pPr>
            <a:r>
              <a:rPr lang="en-US" dirty="0"/>
              <a:t>Kiva system</a:t>
            </a:r>
          </a:p>
        </p:txBody>
      </p:sp>
      <p:sp>
        <p:nvSpPr>
          <p:cNvPr id="7" name="TextBox 6">
            <a:extLst>
              <a:ext uri="{FF2B5EF4-FFF2-40B4-BE49-F238E27FC236}">
                <a16:creationId xmlns:a16="http://schemas.microsoft.com/office/drawing/2014/main" id="{FE6F66A6-2C66-4740-9717-84F37CA52BAB}"/>
              </a:ext>
            </a:extLst>
          </p:cNvPr>
          <p:cNvSpPr txBox="1"/>
          <p:nvPr/>
        </p:nvSpPr>
        <p:spPr>
          <a:xfrm>
            <a:off x="827729" y="1890690"/>
            <a:ext cx="7331322" cy="3970318"/>
          </a:xfrm>
          <a:prstGeom prst="rect">
            <a:avLst/>
          </a:prstGeom>
          <a:noFill/>
        </p:spPr>
        <p:txBody>
          <a:bodyPr wrap="square" rtlCol="0">
            <a:spAutoFit/>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original Kiva is pretty much the robot that Kiva supplied to Amazon, back then called DU 1000 for a driving unit with 1000 pounds lifting capacity</a:t>
            </a:r>
          </a:p>
          <a:p>
            <a:pPr marL="285750" indent="-285750">
              <a:buFont typeface="Arial" panose="020B0604020202020204" pitchFamily="34" charset="0"/>
              <a:buChar char="•"/>
            </a:pPr>
            <a:r>
              <a:rPr lang="en-GB" dirty="0"/>
              <a:t>This robot moves shelves (called pods) around for faster and cheaper stowing and picking.</a:t>
            </a:r>
          </a:p>
          <a:p>
            <a:pPr marL="285750" indent="-285750">
              <a:buFont typeface="Arial" panose="020B0604020202020204" pitchFamily="34" charset="0"/>
              <a:buChar char="•"/>
            </a:pPr>
            <a:r>
              <a:rPr lang="en-GB" dirty="0"/>
              <a:t>It is about 75cm long and 60 cm wide (2.5 by 2 feet), and fits nicely underneath a pod that measures roughly 1x1m</a:t>
            </a:r>
          </a:p>
          <a:p>
            <a:pPr marL="285750" indent="-285750">
              <a:buFont typeface="Arial" panose="020B0604020202020204" pitchFamily="34" charset="0"/>
              <a:buChar char="•"/>
            </a:pPr>
            <a:r>
              <a:rPr lang="en-GB" dirty="0"/>
              <a:t>It is 30cm (1 foot) high, weighs around 110kg (250 pounds) and can lift 450kg (1000 pounds)</a:t>
            </a:r>
          </a:p>
          <a:p>
            <a:pPr marL="285750" indent="-285750">
              <a:buFont typeface="Arial" panose="020B0604020202020204" pitchFamily="34" charset="0"/>
              <a:buChar char="•"/>
            </a:pPr>
            <a:r>
              <a:rPr lang="en-GB" dirty="0"/>
              <a:t>Like most of the robots here, it has a speed of 5 km/h (3 miles per hour), or comfortable walking speed.</a:t>
            </a:r>
          </a:p>
          <a:p>
            <a:pPr marL="285750" indent="-285750">
              <a:buFont typeface="Arial" panose="020B0604020202020204" pitchFamily="34" charset="0"/>
              <a:buChar char="•"/>
            </a:pPr>
            <a:endParaRPr lang="en-GB" dirty="0"/>
          </a:p>
          <a:p>
            <a:endParaRPr lang="en-US" dirty="0"/>
          </a:p>
        </p:txBody>
      </p:sp>
      <p:sp>
        <p:nvSpPr>
          <p:cNvPr id="10" name="TextBox 9">
            <a:extLst>
              <a:ext uri="{FF2B5EF4-FFF2-40B4-BE49-F238E27FC236}">
                <a16:creationId xmlns:a16="http://schemas.microsoft.com/office/drawing/2014/main" id="{8C7D6032-7F5B-7C48-86C7-2DCAD4D2DF45}"/>
              </a:ext>
            </a:extLst>
          </p:cNvPr>
          <p:cNvSpPr txBox="1"/>
          <p:nvPr/>
        </p:nvSpPr>
        <p:spPr>
          <a:xfrm>
            <a:off x="827729" y="807586"/>
            <a:ext cx="7331322" cy="461665"/>
          </a:xfrm>
          <a:prstGeom prst="rect">
            <a:avLst/>
          </a:prstGeom>
          <a:noFill/>
        </p:spPr>
        <p:txBody>
          <a:bodyPr wrap="square" rtlCol="0">
            <a:spAutoFit/>
          </a:bodyPr>
          <a:lstStyle/>
          <a:p>
            <a:r>
              <a:rPr lang="en-US" altLang="ko-KR" sz="2400" b="1" dirty="0">
                <a:cs typeface="Arial" pitchFamily="34" charset="0"/>
              </a:rPr>
              <a:t>Robotic Automation : Amazon Robotic Family</a:t>
            </a:r>
          </a:p>
        </p:txBody>
      </p:sp>
      <p:pic>
        <p:nvPicPr>
          <p:cNvPr id="4100" name="Picture 4">
            <a:extLst>
              <a:ext uri="{FF2B5EF4-FFF2-40B4-BE49-F238E27FC236}">
                <a16:creationId xmlns:a16="http://schemas.microsoft.com/office/drawing/2014/main" id="{75181358-1E85-8249-87D4-88013F054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7344" y="1841703"/>
            <a:ext cx="4054656" cy="25019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mazon (AMZN) is just beginning to use robots in its warehouses and they&amp;#39;re  already making a huge difference — Quartz">
            <a:extLst>
              <a:ext uri="{FF2B5EF4-FFF2-40B4-BE49-F238E27FC236}">
                <a16:creationId xmlns:a16="http://schemas.microsoft.com/office/drawing/2014/main" id="{FDAC63A6-2C7A-334D-AF75-D90ECB624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344" y="4392590"/>
            <a:ext cx="4054656" cy="228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494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609289" y="1567525"/>
            <a:ext cx="7038668" cy="369332"/>
          </a:xfrm>
          <a:prstGeom prst="rect">
            <a:avLst/>
          </a:prstGeom>
          <a:noFill/>
        </p:spPr>
        <p:txBody>
          <a:bodyPr wrap="square" rtlCol="0">
            <a:spAutoFit/>
          </a:bodyPr>
          <a:lstStyle/>
          <a:p>
            <a:pPr marL="342900" indent="-342900">
              <a:buFont typeface="Wingdings" pitchFamily="2" charset="2"/>
              <a:buChar char="q"/>
            </a:pPr>
            <a:r>
              <a:rPr lang="en-US" dirty="0"/>
              <a:t>Kiva system</a:t>
            </a:r>
          </a:p>
        </p:txBody>
      </p:sp>
      <p:sp>
        <p:nvSpPr>
          <p:cNvPr id="10" name="TextBox 9">
            <a:extLst>
              <a:ext uri="{FF2B5EF4-FFF2-40B4-BE49-F238E27FC236}">
                <a16:creationId xmlns:a16="http://schemas.microsoft.com/office/drawing/2014/main" id="{8C7D6032-7F5B-7C48-86C7-2DCAD4D2DF45}"/>
              </a:ext>
            </a:extLst>
          </p:cNvPr>
          <p:cNvSpPr txBox="1"/>
          <p:nvPr/>
        </p:nvSpPr>
        <p:spPr>
          <a:xfrm>
            <a:off x="827729" y="807586"/>
            <a:ext cx="7331322" cy="461665"/>
          </a:xfrm>
          <a:prstGeom prst="rect">
            <a:avLst/>
          </a:prstGeom>
          <a:noFill/>
        </p:spPr>
        <p:txBody>
          <a:bodyPr wrap="square" rtlCol="0">
            <a:spAutoFit/>
          </a:bodyPr>
          <a:lstStyle/>
          <a:p>
            <a:r>
              <a:rPr lang="en-US" altLang="ko-KR" sz="2400" b="1" dirty="0">
                <a:cs typeface="Arial" pitchFamily="34" charset="0"/>
              </a:rPr>
              <a:t>Robotic Automation : Amazon Robotic Family</a:t>
            </a:r>
          </a:p>
        </p:txBody>
      </p:sp>
      <p:pic>
        <p:nvPicPr>
          <p:cNvPr id="6146" name="Picture 2" descr="Kiva Systems: Three Engineers, Hundreds of Robots, One Warehouse - IEEE  Spectrum">
            <a:extLst>
              <a:ext uri="{FF2B5EF4-FFF2-40B4-BE49-F238E27FC236}">
                <a16:creationId xmlns:a16="http://schemas.microsoft.com/office/drawing/2014/main" id="{36EA5740-1A2E-E34E-8845-6EEFFAA88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716" y="1269250"/>
            <a:ext cx="7552283" cy="555428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mazon Kiva Robot 3D Model">
            <a:extLst>
              <a:ext uri="{FF2B5EF4-FFF2-40B4-BE49-F238E27FC236}">
                <a16:creationId xmlns:a16="http://schemas.microsoft.com/office/drawing/2014/main" id="{6ED0E8B4-A487-C54E-9727-CD91867F1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157663"/>
            <a:ext cx="4800600" cy="270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68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609289" y="1567525"/>
            <a:ext cx="7038668" cy="369332"/>
          </a:xfrm>
          <a:prstGeom prst="rect">
            <a:avLst/>
          </a:prstGeom>
          <a:noFill/>
        </p:spPr>
        <p:txBody>
          <a:bodyPr wrap="square" rtlCol="0">
            <a:spAutoFit/>
          </a:bodyPr>
          <a:lstStyle/>
          <a:p>
            <a:pPr marL="342900" indent="-342900">
              <a:buFont typeface="Wingdings" pitchFamily="2" charset="2"/>
              <a:buChar char="q"/>
            </a:pPr>
            <a:r>
              <a:rPr lang="en-US" dirty="0"/>
              <a:t>Hercules system</a:t>
            </a:r>
          </a:p>
        </p:txBody>
      </p:sp>
      <p:sp>
        <p:nvSpPr>
          <p:cNvPr id="10" name="TextBox 9">
            <a:extLst>
              <a:ext uri="{FF2B5EF4-FFF2-40B4-BE49-F238E27FC236}">
                <a16:creationId xmlns:a16="http://schemas.microsoft.com/office/drawing/2014/main" id="{8C7D6032-7F5B-7C48-86C7-2DCAD4D2DF45}"/>
              </a:ext>
            </a:extLst>
          </p:cNvPr>
          <p:cNvSpPr txBox="1"/>
          <p:nvPr/>
        </p:nvSpPr>
        <p:spPr>
          <a:xfrm>
            <a:off x="827729" y="807586"/>
            <a:ext cx="7331322" cy="461665"/>
          </a:xfrm>
          <a:prstGeom prst="rect">
            <a:avLst/>
          </a:prstGeom>
          <a:noFill/>
        </p:spPr>
        <p:txBody>
          <a:bodyPr wrap="square" rtlCol="0">
            <a:spAutoFit/>
          </a:bodyPr>
          <a:lstStyle/>
          <a:p>
            <a:r>
              <a:rPr lang="en-US" altLang="ko-KR" sz="2400" b="1" dirty="0">
                <a:cs typeface="Arial" pitchFamily="34" charset="0"/>
              </a:rPr>
              <a:t>Robotic Automation : Amazon Robotic Family</a:t>
            </a:r>
          </a:p>
        </p:txBody>
      </p:sp>
      <p:sp>
        <p:nvSpPr>
          <p:cNvPr id="5" name="TextBox 4">
            <a:extLst>
              <a:ext uri="{FF2B5EF4-FFF2-40B4-BE49-F238E27FC236}">
                <a16:creationId xmlns:a16="http://schemas.microsoft.com/office/drawing/2014/main" id="{92578CF6-03DB-C948-90D8-E4FDDF469278}"/>
              </a:ext>
            </a:extLst>
          </p:cNvPr>
          <p:cNvSpPr txBox="1"/>
          <p:nvPr/>
        </p:nvSpPr>
        <p:spPr>
          <a:xfrm>
            <a:off x="827729" y="2071741"/>
            <a:ext cx="10496239" cy="2031325"/>
          </a:xfrm>
          <a:prstGeom prst="rect">
            <a:avLst/>
          </a:prstGeom>
          <a:noFill/>
        </p:spPr>
        <p:txBody>
          <a:bodyPr wrap="square" rtlCol="0">
            <a:spAutoFit/>
          </a:bodyPr>
          <a:lstStyle/>
          <a:p>
            <a:pPr marL="285750" indent="-285750">
              <a:buFont typeface="Arial" panose="020B0604020202020204" pitchFamily="34" charset="0"/>
              <a:buChar char="•"/>
            </a:pPr>
            <a:r>
              <a:rPr lang="en-GB" dirty="0"/>
              <a:t>The Hercules also dates back to the original Kiva Systems development introduced in 2007</a:t>
            </a:r>
          </a:p>
          <a:p>
            <a:pPr marL="285750" indent="-285750">
              <a:buFont typeface="Arial" panose="020B0604020202020204" pitchFamily="34" charset="0"/>
              <a:buChar char="•"/>
            </a:pPr>
            <a:r>
              <a:rPr lang="en-GB" dirty="0"/>
              <a:t>Back then it was called DU 3000 as a driving unit with 3000-pound lifting capacity</a:t>
            </a:r>
          </a:p>
          <a:p>
            <a:pPr marL="285750" indent="-285750">
              <a:buFont typeface="Arial" panose="020B0604020202020204" pitchFamily="34" charset="0"/>
              <a:buChar char="•"/>
            </a:pPr>
            <a:r>
              <a:rPr lang="en-GB" dirty="0"/>
              <a:t>t is designed for heavy-duty lifting. The principle is like it smaller cousin, but Hercules can lift much more weight</a:t>
            </a:r>
          </a:p>
          <a:p>
            <a:pPr marL="285750" indent="-285750">
              <a:buFont typeface="Arial" panose="020B0604020202020204" pitchFamily="34" charset="0"/>
              <a:buChar char="•"/>
            </a:pPr>
            <a:r>
              <a:rPr lang="en-GB" dirty="0"/>
              <a:t>It is larger in all dimensions, and therefore the pods are also larger</a:t>
            </a:r>
          </a:p>
          <a:p>
            <a:pPr marL="285750" indent="-285750">
              <a:buFont typeface="Arial" panose="020B0604020202020204" pitchFamily="34" charset="0"/>
              <a:buChar char="•"/>
            </a:pPr>
            <a:r>
              <a:rPr lang="en-GB" dirty="0"/>
              <a:t>There are also pallet-pods, which are pallets on a frame with legs for the robot to go underneath.</a:t>
            </a:r>
          </a:p>
          <a:p>
            <a:endParaRPr lang="en-US" dirty="0"/>
          </a:p>
        </p:txBody>
      </p:sp>
      <p:sp>
        <p:nvSpPr>
          <p:cNvPr id="11" name="TextBox 10">
            <a:extLst>
              <a:ext uri="{FF2B5EF4-FFF2-40B4-BE49-F238E27FC236}">
                <a16:creationId xmlns:a16="http://schemas.microsoft.com/office/drawing/2014/main" id="{493C0331-CFD7-124C-9A98-0B361DA1FA7B}"/>
              </a:ext>
            </a:extLst>
          </p:cNvPr>
          <p:cNvSpPr txBox="1"/>
          <p:nvPr/>
        </p:nvSpPr>
        <p:spPr>
          <a:xfrm>
            <a:off x="609289" y="3886653"/>
            <a:ext cx="7038668" cy="369332"/>
          </a:xfrm>
          <a:prstGeom prst="rect">
            <a:avLst/>
          </a:prstGeom>
          <a:noFill/>
        </p:spPr>
        <p:txBody>
          <a:bodyPr wrap="square" rtlCol="0">
            <a:spAutoFit/>
          </a:bodyPr>
          <a:lstStyle/>
          <a:p>
            <a:pPr marL="342900" indent="-342900">
              <a:buFont typeface="Wingdings" pitchFamily="2" charset="2"/>
              <a:buChar char="q"/>
            </a:pPr>
            <a:r>
              <a:rPr lang="en-US" dirty="0"/>
              <a:t>Pegasus system</a:t>
            </a:r>
          </a:p>
        </p:txBody>
      </p:sp>
      <p:sp>
        <p:nvSpPr>
          <p:cNvPr id="7" name="TextBox 6">
            <a:extLst>
              <a:ext uri="{FF2B5EF4-FFF2-40B4-BE49-F238E27FC236}">
                <a16:creationId xmlns:a16="http://schemas.microsoft.com/office/drawing/2014/main" id="{BD96D698-4C2E-2A44-A874-525F6D3D4916}"/>
              </a:ext>
            </a:extLst>
          </p:cNvPr>
          <p:cNvSpPr txBox="1"/>
          <p:nvPr/>
        </p:nvSpPr>
        <p:spPr>
          <a:xfrm>
            <a:off x="827729" y="4400054"/>
            <a:ext cx="7560129" cy="2308324"/>
          </a:xfrm>
          <a:prstGeom prst="rect">
            <a:avLst/>
          </a:prstGeom>
          <a:noFill/>
        </p:spPr>
        <p:txBody>
          <a:bodyPr wrap="square" rtlCol="0">
            <a:spAutoFit/>
          </a:bodyPr>
          <a:lstStyle/>
          <a:p>
            <a:pPr marL="285750" indent="-285750">
              <a:buFont typeface="Arial" panose="020B0604020202020204" pitchFamily="34" charset="0"/>
              <a:buChar char="•"/>
            </a:pPr>
            <a:r>
              <a:rPr lang="en-GB" dirty="0"/>
              <a:t>The successor to the original Kiva is named Pegasus after the mythical winged horse</a:t>
            </a:r>
          </a:p>
          <a:p>
            <a:pPr marL="285750" indent="-285750">
              <a:buFont typeface="Arial" panose="020B0604020202020204" pitchFamily="34" charset="0"/>
              <a:buChar char="•"/>
            </a:pPr>
            <a:r>
              <a:rPr lang="en-GB" dirty="0"/>
              <a:t>It performs the same function as the original Kiva and moves pods around. However, it is only 19 cm high, 10cm less than the original Kiva</a:t>
            </a:r>
          </a:p>
          <a:p>
            <a:pPr marL="285750" indent="-285750">
              <a:buFont typeface="Arial" panose="020B0604020202020204" pitchFamily="34" charset="0"/>
              <a:buChar char="•"/>
            </a:pPr>
            <a:r>
              <a:rPr lang="en-GB" dirty="0"/>
              <a:t>This means 10cm more space to store stuff! It can also lift 560kg, a bit more than the old one with 450kg.</a:t>
            </a:r>
          </a:p>
          <a:p>
            <a:pPr marL="285750" indent="-285750">
              <a:buFont typeface="Arial" panose="020B0604020202020204" pitchFamily="34" charset="0"/>
              <a:buChar char="•"/>
            </a:pPr>
            <a:r>
              <a:rPr lang="en-GB" dirty="0"/>
              <a:t>The Pegasus helps to fit more stuff into a warehouse to reduce investment cost</a:t>
            </a:r>
            <a:endParaRPr lang="en-US" dirty="0"/>
          </a:p>
        </p:txBody>
      </p:sp>
      <p:pic>
        <p:nvPicPr>
          <p:cNvPr id="8196" name="Picture 4" descr="The story behind Amazon&amp;#39;s next generation robot">
            <a:extLst>
              <a:ext uri="{FF2B5EF4-FFF2-40B4-BE49-F238E27FC236}">
                <a16:creationId xmlns:a16="http://schemas.microsoft.com/office/drawing/2014/main" id="{89DE92B6-0257-6E40-A5DC-EA565A8C3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755" y="4247135"/>
            <a:ext cx="3826245" cy="215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281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609289" y="1567525"/>
            <a:ext cx="7038668" cy="369332"/>
          </a:xfrm>
          <a:prstGeom prst="rect">
            <a:avLst/>
          </a:prstGeom>
          <a:noFill/>
        </p:spPr>
        <p:txBody>
          <a:bodyPr wrap="square" rtlCol="0">
            <a:spAutoFit/>
          </a:bodyPr>
          <a:lstStyle/>
          <a:p>
            <a:pPr marL="342900" indent="-342900">
              <a:buFont typeface="Wingdings" pitchFamily="2" charset="2"/>
              <a:buChar char="q"/>
            </a:pPr>
            <a:r>
              <a:rPr lang="en-US" dirty="0"/>
              <a:t>Pegasus system : X-Sort Drive</a:t>
            </a:r>
          </a:p>
        </p:txBody>
      </p:sp>
      <p:sp>
        <p:nvSpPr>
          <p:cNvPr id="10" name="TextBox 9">
            <a:extLst>
              <a:ext uri="{FF2B5EF4-FFF2-40B4-BE49-F238E27FC236}">
                <a16:creationId xmlns:a16="http://schemas.microsoft.com/office/drawing/2014/main" id="{8C7D6032-7F5B-7C48-86C7-2DCAD4D2DF45}"/>
              </a:ext>
            </a:extLst>
          </p:cNvPr>
          <p:cNvSpPr txBox="1"/>
          <p:nvPr/>
        </p:nvSpPr>
        <p:spPr>
          <a:xfrm>
            <a:off x="827729" y="807586"/>
            <a:ext cx="7331322" cy="461665"/>
          </a:xfrm>
          <a:prstGeom prst="rect">
            <a:avLst/>
          </a:prstGeom>
          <a:noFill/>
        </p:spPr>
        <p:txBody>
          <a:bodyPr wrap="square" rtlCol="0">
            <a:spAutoFit/>
          </a:bodyPr>
          <a:lstStyle/>
          <a:p>
            <a:r>
              <a:rPr lang="en-US" altLang="ko-KR" sz="2400" b="1" dirty="0">
                <a:cs typeface="Arial" pitchFamily="34" charset="0"/>
              </a:rPr>
              <a:t>Robotic Automation : Amazon Robotic Family</a:t>
            </a:r>
          </a:p>
        </p:txBody>
      </p:sp>
      <p:sp>
        <p:nvSpPr>
          <p:cNvPr id="5" name="TextBox 4">
            <a:extLst>
              <a:ext uri="{FF2B5EF4-FFF2-40B4-BE49-F238E27FC236}">
                <a16:creationId xmlns:a16="http://schemas.microsoft.com/office/drawing/2014/main" id="{92578CF6-03DB-C948-90D8-E4FDDF469278}"/>
              </a:ext>
            </a:extLst>
          </p:cNvPr>
          <p:cNvSpPr txBox="1"/>
          <p:nvPr/>
        </p:nvSpPr>
        <p:spPr>
          <a:xfrm>
            <a:off x="827729" y="2071741"/>
            <a:ext cx="6193557" cy="3693319"/>
          </a:xfrm>
          <a:prstGeom prst="rect">
            <a:avLst/>
          </a:prstGeom>
          <a:noFill/>
        </p:spPr>
        <p:txBody>
          <a:bodyPr wrap="square" rtlCol="0">
            <a:spAutoFit/>
          </a:bodyPr>
          <a:lstStyle/>
          <a:p>
            <a:pPr marL="285750" indent="-285750">
              <a:buFont typeface="Arial" panose="020B0604020202020204" pitchFamily="34" charset="0"/>
              <a:buChar char="•"/>
            </a:pPr>
            <a:r>
              <a:rPr lang="en-GB" dirty="0"/>
              <a:t>The Pegasus is also intended to be a generic base for different attachments on top</a:t>
            </a:r>
          </a:p>
          <a:p>
            <a:pPr marL="285750" indent="-285750">
              <a:buFont typeface="Arial" panose="020B0604020202020204" pitchFamily="34" charset="0"/>
              <a:buChar char="•"/>
            </a:pPr>
            <a:r>
              <a:rPr lang="en-GB" dirty="0"/>
              <a:t>One such an attachment is the X-Sort Drive, basically half a meter of conveyor belt.</a:t>
            </a:r>
          </a:p>
          <a:p>
            <a:pPr marL="285750" indent="-285750">
              <a:buFont typeface="Arial" panose="020B0604020202020204" pitchFamily="34" charset="0"/>
              <a:buChar char="•"/>
            </a:pPr>
            <a:r>
              <a:rPr lang="en-GB" dirty="0"/>
              <a:t>This robot has a completely different purpose and does not carry pods</a:t>
            </a:r>
          </a:p>
          <a:p>
            <a:pPr marL="285750" indent="-285750">
              <a:buFont typeface="Arial" panose="020B0604020202020204" pitchFamily="34" charset="0"/>
              <a:buChar char="•"/>
            </a:pPr>
            <a:r>
              <a:rPr lang="en-GB" dirty="0"/>
              <a:t>Instead, it is used to sort, and transport completed parcels to shipping</a:t>
            </a:r>
          </a:p>
          <a:p>
            <a:pPr marL="285750" indent="-285750">
              <a:buFont typeface="Arial" panose="020B0604020202020204" pitchFamily="34" charset="0"/>
              <a:buChar char="•"/>
            </a:pPr>
            <a:r>
              <a:rPr lang="en-GB" dirty="0"/>
              <a:t>After labelling (called SLAM), a worker places the parcel on the robot. The robot knows which truck the parcel goes to and moves to the corresponding chute</a:t>
            </a:r>
          </a:p>
          <a:p>
            <a:pPr marL="285750" indent="-285750">
              <a:buFont typeface="Arial" panose="020B0604020202020204" pitchFamily="34" charset="0"/>
              <a:buChar char="•"/>
            </a:pPr>
            <a:r>
              <a:rPr lang="en-GB" dirty="0"/>
              <a:t>At the chute, the conveyor belt simply throws the parcel into the chute</a:t>
            </a:r>
            <a:endParaRPr lang="en-US" dirty="0"/>
          </a:p>
        </p:txBody>
      </p:sp>
      <p:pic>
        <p:nvPicPr>
          <p:cNvPr id="10244" name="Picture 4" descr="Amazon Pegasus Sort Bot | AllAboutLean.com">
            <a:extLst>
              <a:ext uri="{FF2B5EF4-FFF2-40B4-BE49-F238E27FC236}">
                <a16:creationId xmlns:a16="http://schemas.microsoft.com/office/drawing/2014/main" id="{136898B7-8D2F-7D4E-8AA9-D5C3565B8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205" y="2071741"/>
            <a:ext cx="4587966" cy="355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505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609289" y="1567525"/>
            <a:ext cx="7038668" cy="369332"/>
          </a:xfrm>
          <a:prstGeom prst="rect">
            <a:avLst/>
          </a:prstGeom>
          <a:noFill/>
        </p:spPr>
        <p:txBody>
          <a:bodyPr wrap="square" rtlCol="0">
            <a:spAutoFit/>
          </a:bodyPr>
          <a:lstStyle/>
          <a:p>
            <a:pPr marL="342900" indent="-342900">
              <a:buFont typeface="Wingdings" pitchFamily="2" charset="2"/>
              <a:buChar char="q"/>
            </a:pPr>
            <a:r>
              <a:rPr lang="en-GB" dirty="0"/>
              <a:t>Xanthus system</a:t>
            </a:r>
            <a:endParaRPr lang="en-US" dirty="0"/>
          </a:p>
        </p:txBody>
      </p:sp>
      <p:sp>
        <p:nvSpPr>
          <p:cNvPr id="10" name="TextBox 9">
            <a:extLst>
              <a:ext uri="{FF2B5EF4-FFF2-40B4-BE49-F238E27FC236}">
                <a16:creationId xmlns:a16="http://schemas.microsoft.com/office/drawing/2014/main" id="{8C7D6032-7F5B-7C48-86C7-2DCAD4D2DF45}"/>
              </a:ext>
            </a:extLst>
          </p:cNvPr>
          <p:cNvSpPr txBox="1"/>
          <p:nvPr/>
        </p:nvSpPr>
        <p:spPr>
          <a:xfrm>
            <a:off x="827729" y="807586"/>
            <a:ext cx="7331322" cy="461665"/>
          </a:xfrm>
          <a:prstGeom prst="rect">
            <a:avLst/>
          </a:prstGeom>
          <a:noFill/>
        </p:spPr>
        <p:txBody>
          <a:bodyPr wrap="square" rtlCol="0">
            <a:spAutoFit/>
          </a:bodyPr>
          <a:lstStyle/>
          <a:p>
            <a:r>
              <a:rPr lang="en-US" altLang="ko-KR" sz="2400" b="1" dirty="0">
                <a:cs typeface="Arial" pitchFamily="34" charset="0"/>
              </a:rPr>
              <a:t>Robotic Automation : Amazon Robotic Family</a:t>
            </a:r>
          </a:p>
        </p:txBody>
      </p:sp>
      <p:sp>
        <p:nvSpPr>
          <p:cNvPr id="5" name="TextBox 4">
            <a:extLst>
              <a:ext uri="{FF2B5EF4-FFF2-40B4-BE49-F238E27FC236}">
                <a16:creationId xmlns:a16="http://schemas.microsoft.com/office/drawing/2014/main" id="{92578CF6-03DB-C948-90D8-E4FDDF469278}"/>
              </a:ext>
            </a:extLst>
          </p:cNvPr>
          <p:cNvSpPr txBox="1"/>
          <p:nvPr/>
        </p:nvSpPr>
        <p:spPr>
          <a:xfrm>
            <a:off x="827729" y="2071741"/>
            <a:ext cx="6820228" cy="2031325"/>
          </a:xfrm>
          <a:prstGeom prst="rect">
            <a:avLst/>
          </a:prstGeom>
          <a:noFill/>
        </p:spPr>
        <p:txBody>
          <a:bodyPr wrap="square" rtlCol="0">
            <a:spAutoFit/>
          </a:bodyPr>
          <a:lstStyle/>
          <a:p>
            <a:pPr marL="285750" indent="-285750">
              <a:buFont typeface="Arial" panose="020B0604020202020204" pitchFamily="34" charset="0"/>
              <a:buChar char="•"/>
            </a:pPr>
            <a:r>
              <a:rPr lang="en-GB" dirty="0"/>
              <a:t>Xanthus, is the successor to Amazon’s current Pegasus robot</a:t>
            </a:r>
          </a:p>
          <a:p>
            <a:pPr marL="285750" indent="-285750">
              <a:buFont typeface="Arial" panose="020B0604020202020204" pitchFamily="34" charset="0"/>
              <a:buChar char="•"/>
            </a:pPr>
            <a:r>
              <a:rPr lang="en-GB" dirty="0"/>
              <a:t>Xanthus is a drive unit – a type of robot used for moving heavy inventory – and can be equipped with a variety of modules to perform different tasks.</a:t>
            </a:r>
          </a:p>
          <a:p>
            <a:pPr marL="285750" indent="-285750">
              <a:buFont typeface="Arial" panose="020B0604020202020204" pitchFamily="34" charset="0"/>
              <a:buChar char="•"/>
            </a:pPr>
            <a:r>
              <a:rPr lang="en-GB" dirty="0"/>
              <a:t>The Xanthus is much thinner, has one-third the number of parts, and costs half as much as the original Kiva.</a:t>
            </a:r>
          </a:p>
          <a:p>
            <a:pPr marL="285750" indent="-285750">
              <a:buFont typeface="Arial" panose="020B0604020202020204" pitchFamily="34" charset="0"/>
              <a:buChar char="•"/>
            </a:pPr>
            <a:r>
              <a:rPr lang="en-GB" dirty="0"/>
              <a:t>Since it has less parts, it is also easier to maintain.</a:t>
            </a:r>
            <a:endParaRPr lang="en-US" dirty="0"/>
          </a:p>
        </p:txBody>
      </p:sp>
      <p:pic>
        <p:nvPicPr>
          <p:cNvPr id="12290" name="Picture 2">
            <a:extLst>
              <a:ext uri="{FF2B5EF4-FFF2-40B4-BE49-F238E27FC236}">
                <a16:creationId xmlns:a16="http://schemas.microsoft.com/office/drawing/2014/main" id="{8D880436-6DBD-7E45-8D9C-938068B42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943" y="4091495"/>
            <a:ext cx="6281057" cy="280603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AFDD56A-CDCA-2741-8474-49810FBBB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7957" y="1889174"/>
            <a:ext cx="3810000" cy="196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609289" y="1567525"/>
            <a:ext cx="7038668" cy="369332"/>
          </a:xfrm>
          <a:prstGeom prst="rect">
            <a:avLst/>
          </a:prstGeom>
          <a:noFill/>
        </p:spPr>
        <p:txBody>
          <a:bodyPr wrap="square" rtlCol="0">
            <a:spAutoFit/>
          </a:bodyPr>
          <a:lstStyle/>
          <a:p>
            <a:pPr marL="342900" indent="-342900">
              <a:buFont typeface="Wingdings" pitchFamily="2" charset="2"/>
              <a:buChar char="q"/>
            </a:pPr>
            <a:r>
              <a:rPr lang="en-US" dirty="0"/>
              <a:t>Amazon Scout</a:t>
            </a:r>
          </a:p>
        </p:txBody>
      </p:sp>
      <p:sp>
        <p:nvSpPr>
          <p:cNvPr id="10" name="TextBox 9">
            <a:extLst>
              <a:ext uri="{FF2B5EF4-FFF2-40B4-BE49-F238E27FC236}">
                <a16:creationId xmlns:a16="http://schemas.microsoft.com/office/drawing/2014/main" id="{8C7D6032-7F5B-7C48-86C7-2DCAD4D2DF45}"/>
              </a:ext>
            </a:extLst>
          </p:cNvPr>
          <p:cNvSpPr txBox="1"/>
          <p:nvPr/>
        </p:nvSpPr>
        <p:spPr>
          <a:xfrm>
            <a:off x="827729" y="807586"/>
            <a:ext cx="7331322" cy="461665"/>
          </a:xfrm>
          <a:prstGeom prst="rect">
            <a:avLst/>
          </a:prstGeom>
          <a:noFill/>
        </p:spPr>
        <p:txBody>
          <a:bodyPr wrap="square" rtlCol="0">
            <a:spAutoFit/>
          </a:bodyPr>
          <a:lstStyle/>
          <a:p>
            <a:r>
              <a:rPr lang="en-US" altLang="ko-KR" sz="2400" b="1" dirty="0">
                <a:cs typeface="Arial" pitchFamily="34" charset="0"/>
              </a:rPr>
              <a:t>Robotic Automation : Amazon Robotic Family</a:t>
            </a:r>
          </a:p>
        </p:txBody>
      </p:sp>
      <p:sp>
        <p:nvSpPr>
          <p:cNvPr id="5" name="TextBox 4">
            <a:extLst>
              <a:ext uri="{FF2B5EF4-FFF2-40B4-BE49-F238E27FC236}">
                <a16:creationId xmlns:a16="http://schemas.microsoft.com/office/drawing/2014/main" id="{92578CF6-03DB-C948-90D8-E4FDDF469278}"/>
              </a:ext>
            </a:extLst>
          </p:cNvPr>
          <p:cNvSpPr txBox="1"/>
          <p:nvPr/>
        </p:nvSpPr>
        <p:spPr>
          <a:xfrm>
            <a:off x="827729" y="2071741"/>
            <a:ext cx="6820228" cy="2585323"/>
          </a:xfrm>
          <a:prstGeom prst="rect">
            <a:avLst/>
          </a:prstGeom>
          <a:noFill/>
        </p:spPr>
        <p:txBody>
          <a:bodyPr wrap="square" rtlCol="0">
            <a:spAutoFit/>
          </a:bodyPr>
          <a:lstStyle/>
          <a:p>
            <a:pPr marL="285750" indent="-285750">
              <a:buFont typeface="Arial" panose="020B0604020202020204" pitchFamily="34" charset="0"/>
              <a:buChar char="•"/>
            </a:pPr>
            <a:r>
              <a:rPr lang="en-GB" dirty="0"/>
              <a:t> is a 6 wheeled robot used to deliver the parcels the last mile from the fulfilment centre to the customer</a:t>
            </a:r>
          </a:p>
          <a:p>
            <a:pPr marL="285750" indent="-285750">
              <a:buFont typeface="Arial" panose="020B0604020202020204" pitchFamily="34" charset="0"/>
              <a:buChar char="•"/>
            </a:pPr>
            <a:r>
              <a:rPr lang="en-GB" dirty="0"/>
              <a:t>The Amazon Scout has an estimated total length of 30” (76.2 cm), estimated width of 24” (61 cm), and estimated height of 29” (73.7 cm)</a:t>
            </a:r>
          </a:p>
          <a:p>
            <a:pPr marL="285750" indent="-285750">
              <a:buFont typeface="Arial" panose="020B0604020202020204" pitchFamily="34" charset="0"/>
              <a:buChar char="•"/>
            </a:pPr>
            <a:r>
              <a:rPr lang="en-GB" dirty="0"/>
              <a:t>Amazon Scouts weigh 100 lb (45 kg) and can carry a payload of 50 lb (23 kg)</a:t>
            </a:r>
          </a:p>
          <a:p>
            <a:pPr marL="285750" indent="-285750">
              <a:buFont typeface="Arial" panose="020B0604020202020204" pitchFamily="34" charset="0"/>
              <a:buChar char="•"/>
            </a:pPr>
            <a:r>
              <a:rPr lang="en-GB" dirty="0"/>
              <a:t>The maximum movement speed of the Amazon Scout is 15 mph (24 km/h).</a:t>
            </a:r>
            <a:endParaRPr lang="en-US" dirty="0"/>
          </a:p>
        </p:txBody>
      </p:sp>
      <p:pic>
        <p:nvPicPr>
          <p:cNvPr id="14340" name="Picture 4" descr="How Amazon&amp;#39;s delivery robots will navigate your sidewalk | TechCrunch">
            <a:extLst>
              <a:ext uri="{FF2B5EF4-FFF2-40B4-BE49-F238E27FC236}">
                <a16:creationId xmlns:a16="http://schemas.microsoft.com/office/drawing/2014/main" id="{8C734644-28A2-BF45-937D-3E5C6337D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273" y="807586"/>
            <a:ext cx="3576438" cy="2682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EE54D86-2AB4-8849-9B4D-837C511DB5C7}"/>
              </a:ext>
            </a:extLst>
          </p:cNvPr>
          <p:cNvPicPr>
            <a:picLocks noChangeAspect="1"/>
          </p:cNvPicPr>
          <p:nvPr/>
        </p:nvPicPr>
        <p:blipFill>
          <a:blip r:embed="rId3">
            <a:grayscl/>
          </a:blip>
          <a:stretch>
            <a:fillRect/>
          </a:stretch>
        </p:blipFill>
        <p:spPr>
          <a:xfrm>
            <a:off x="8006273" y="3804557"/>
            <a:ext cx="3576438" cy="3053443"/>
          </a:xfrm>
          <a:prstGeom prst="rect">
            <a:avLst/>
          </a:prstGeom>
        </p:spPr>
      </p:pic>
    </p:spTree>
    <p:extLst>
      <p:ext uri="{BB962C8B-B14F-4D97-AF65-F5344CB8AC3E}">
        <p14:creationId xmlns:p14="http://schemas.microsoft.com/office/powerpoint/2010/main" val="157270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3</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0" name="TextBox 9">
            <a:extLst>
              <a:ext uri="{FF2B5EF4-FFF2-40B4-BE49-F238E27FC236}">
                <a16:creationId xmlns:a16="http://schemas.microsoft.com/office/drawing/2014/main" id="{8C7D6032-7F5B-7C48-86C7-2DCAD4D2DF45}"/>
              </a:ext>
            </a:extLst>
          </p:cNvPr>
          <p:cNvSpPr txBox="1"/>
          <p:nvPr/>
        </p:nvSpPr>
        <p:spPr>
          <a:xfrm>
            <a:off x="827729" y="807586"/>
            <a:ext cx="7331322" cy="461665"/>
          </a:xfrm>
          <a:prstGeom prst="rect">
            <a:avLst/>
          </a:prstGeom>
          <a:noFill/>
        </p:spPr>
        <p:txBody>
          <a:bodyPr wrap="square" rtlCol="0">
            <a:spAutoFit/>
          </a:bodyPr>
          <a:lstStyle/>
          <a:p>
            <a:r>
              <a:rPr lang="en-US" altLang="ko-KR" sz="2400" b="1" dirty="0">
                <a:cs typeface="Arial" pitchFamily="34" charset="0"/>
              </a:rPr>
              <a:t>Robotic Automation : Automobile Manufacturing</a:t>
            </a:r>
          </a:p>
        </p:txBody>
      </p:sp>
      <p:sp>
        <p:nvSpPr>
          <p:cNvPr id="5" name="TextBox 4">
            <a:extLst>
              <a:ext uri="{FF2B5EF4-FFF2-40B4-BE49-F238E27FC236}">
                <a16:creationId xmlns:a16="http://schemas.microsoft.com/office/drawing/2014/main" id="{92578CF6-03DB-C948-90D8-E4FDDF469278}"/>
              </a:ext>
            </a:extLst>
          </p:cNvPr>
          <p:cNvSpPr txBox="1"/>
          <p:nvPr/>
        </p:nvSpPr>
        <p:spPr>
          <a:xfrm>
            <a:off x="554844" y="1749325"/>
            <a:ext cx="6237842" cy="3970318"/>
          </a:xfrm>
          <a:prstGeom prst="rect">
            <a:avLst/>
          </a:prstGeom>
          <a:noFill/>
        </p:spPr>
        <p:txBody>
          <a:bodyPr wrap="square" rtlCol="0">
            <a:spAutoFit/>
          </a:bodyPr>
          <a:lstStyle/>
          <a:p>
            <a:pPr marL="285750" indent="-285750">
              <a:buFont typeface="Arial" panose="020B0604020202020204" pitchFamily="34" charset="0"/>
              <a:buChar char="•"/>
            </a:pPr>
            <a:r>
              <a:rPr lang="en-GB" dirty="0"/>
              <a:t>Car manufacturing robots give automotive companies a competitive advantage</a:t>
            </a:r>
          </a:p>
          <a:p>
            <a:pPr marL="285750" indent="-285750">
              <a:buFont typeface="Arial" panose="020B0604020202020204" pitchFamily="34" charset="0"/>
              <a:buChar char="•"/>
            </a:pPr>
            <a:r>
              <a:rPr lang="en-GB" dirty="0"/>
              <a:t>They improve quality and reduce warranty costs; increase capacity and relieve bottlenecks; and protect workers from difficult and dangerous tasks</a:t>
            </a:r>
          </a:p>
          <a:p>
            <a:pPr marL="285750" indent="-285750">
              <a:buFont typeface="Arial" panose="020B0604020202020204" pitchFamily="34" charset="0"/>
              <a:buChar char="•"/>
            </a:pPr>
            <a:r>
              <a:rPr lang="en-GB" dirty="0"/>
              <a:t>Car assembly plants use robots exclusively for spot welding and painting, but there are many other opportunities to use robots throughout the supply chain</a:t>
            </a:r>
          </a:p>
          <a:p>
            <a:pPr marL="285750" indent="-285750">
              <a:buFont typeface="Arial" panose="020B0604020202020204" pitchFamily="34" charset="0"/>
              <a:buChar char="•"/>
            </a:pPr>
            <a:r>
              <a:rPr lang="en-GB" dirty="0"/>
              <a:t>It can add Flexibility as follows:</a:t>
            </a:r>
            <a:endParaRPr lang="en-US" dirty="0"/>
          </a:p>
          <a:p>
            <a:pPr marL="285750" indent="-285750">
              <a:buFont typeface="Arial" panose="020B0604020202020204" pitchFamily="34" charset="0"/>
              <a:buChar char="•"/>
            </a:pPr>
            <a:r>
              <a:rPr lang="en-US" dirty="0"/>
              <a:t>Minimal changeover time from one job to the next</a:t>
            </a:r>
          </a:p>
          <a:p>
            <a:pPr marL="285750" indent="-285750">
              <a:buFont typeface="Arial" panose="020B0604020202020204" pitchFamily="34" charset="0"/>
              <a:buChar char="•"/>
            </a:pPr>
            <a:r>
              <a:rPr lang="en-US" dirty="0"/>
              <a:t>Ability to switch between multiple tasks at the same time: </a:t>
            </a:r>
            <a:r>
              <a:rPr lang="en-GB" dirty="0"/>
              <a:t>Whether it’s car assembly line robots, spot welding different vehicle bod, robots have the flexibility to switch almost instantly</a:t>
            </a:r>
          </a:p>
        </p:txBody>
      </p:sp>
      <p:pic>
        <p:nvPicPr>
          <p:cNvPr id="2052" name="Picture 4" descr="Top 30 Factory Automation GIFs | Find the best GIF on Gfycat">
            <a:extLst>
              <a:ext uri="{FF2B5EF4-FFF2-40B4-BE49-F238E27FC236}">
                <a16:creationId xmlns:a16="http://schemas.microsoft.com/office/drawing/2014/main" id="{4D27601C-6F0B-BE40-A3E9-01161BCCE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686" y="1961902"/>
            <a:ext cx="5399314" cy="3040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180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3CBC450B-ADE9-3B4E-B112-DB6F93B5EDEC}"/>
              </a:ext>
            </a:extLst>
          </p:cNvPr>
          <p:cNvSpPr>
            <a:spLocks noGrp="1"/>
          </p:cNvSpPr>
          <p:nvPr>
            <p:ph type="title"/>
          </p:nvPr>
        </p:nvSpPr>
        <p:spPr>
          <a:xfrm>
            <a:off x="603250" y="97630"/>
            <a:ext cx="10515600" cy="1325563"/>
          </a:xfrm>
        </p:spPr>
        <p:txBody>
          <a:bodyPr/>
          <a:lstStyle/>
          <a:p>
            <a:pPr eaLnBrk="1" hangingPunct="1"/>
            <a:r>
              <a:rPr lang="en-US" altLang="en-US" b="1" dirty="0">
                <a:ea typeface="ＭＳ Ｐゴシック" panose="020B0600070205080204" pitchFamily="34" charset="-128"/>
              </a:rPr>
              <a:t>           Key to Success</a:t>
            </a:r>
          </a:p>
        </p:txBody>
      </p:sp>
      <p:sp>
        <p:nvSpPr>
          <p:cNvPr id="25602" name="Content Placeholder 2">
            <a:extLst>
              <a:ext uri="{FF2B5EF4-FFF2-40B4-BE49-F238E27FC236}">
                <a16:creationId xmlns:a16="http://schemas.microsoft.com/office/drawing/2014/main" id="{9D95C1E7-70C8-9446-8FE0-2A1EF8D5C1D0}"/>
              </a:ext>
            </a:extLst>
          </p:cNvPr>
          <p:cNvSpPr>
            <a:spLocks noGrp="1"/>
          </p:cNvSpPr>
          <p:nvPr>
            <p:ph idx="1"/>
          </p:nvPr>
        </p:nvSpPr>
        <p:spPr>
          <a:xfrm>
            <a:off x="1676400" y="1295400"/>
            <a:ext cx="8839200" cy="5105400"/>
          </a:xfrm>
        </p:spPr>
        <p:txBody>
          <a:bodyPr/>
          <a:lstStyle/>
          <a:p>
            <a:pPr eaLnBrk="1" hangingPunct="1"/>
            <a:r>
              <a:rPr lang="en-US" altLang="en-US" dirty="0">
                <a:solidFill>
                  <a:schemeClr val="accent1">
                    <a:lumMod val="75000"/>
                  </a:schemeClr>
                </a:solidFill>
                <a:ea typeface="ＭＳ Ｐゴシック" panose="020B0600070205080204" pitchFamily="34" charset="-128"/>
              </a:rPr>
              <a:t>Attendance</a:t>
            </a:r>
          </a:p>
          <a:p>
            <a:pPr lvl="1" eaLnBrk="1" hangingPunct="1"/>
            <a:r>
              <a:rPr lang="en-US" altLang="en-US" dirty="0">
                <a:ea typeface="ＭＳ Ｐゴシック" panose="020B0600070205080204" pitchFamily="34" charset="-128"/>
              </a:rPr>
              <a:t>Pay attention to lectures and keep extra notes</a:t>
            </a:r>
          </a:p>
          <a:p>
            <a:pPr lvl="1" eaLnBrk="1" hangingPunct="1"/>
            <a:r>
              <a:rPr lang="en-US" altLang="en-US" dirty="0">
                <a:ea typeface="ＭＳ Ｐゴシック" panose="020B0600070205080204" pitchFamily="34" charset="-128"/>
              </a:rPr>
              <a:t>Ask questions </a:t>
            </a:r>
          </a:p>
          <a:p>
            <a:pPr lvl="1" eaLnBrk="1" hangingPunct="1"/>
            <a:endParaRPr lang="en-US" altLang="en-US" sz="1200" dirty="0">
              <a:ea typeface="ＭＳ Ｐゴシック" panose="020B0600070205080204" pitchFamily="34" charset="-128"/>
            </a:endParaRPr>
          </a:p>
          <a:p>
            <a:pPr eaLnBrk="1" hangingPunct="1"/>
            <a:r>
              <a:rPr lang="en-US" altLang="en-US" dirty="0">
                <a:solidFill>
                  <a:schemeClr val="accent1">
                    <a:lumMod val="75000"/>
                  </a:schemeClr>
                </a:solidFill>
                <a:ea typeface="ＭＳ Ｐゴシック" panose="020B0600070205080204" pitchFamily="34" charset="-128"/>
              </a:rPr>
              <a:t>Effort</a:t>
            </a:r>
          </a:p>
          <a:p>
            <a:pPr lvl="1" eaLnBrk="1" hangingPunct="1"/>
            <a:r>
              <a:rPr lang="en-US" altLang="en-US" dirty="0">
                <a:ea typeface="ＭＳ Ｐゴシック" panose="020B0600070205080204" pitchFamily="34" charset="-128"/>
              </a:rPr>
              <a:t>Do homework on your own. It</a:t>
            </a:r>
            <a:r>
              <a:rPr lang="ja-JP" altLang="en-US">
                <a:ea typeface="ＭＳ Ｐゴシック" panose="020B0600070205080204" pitchFamily="34" charset="-128"/>
              </a:rPr>
              <a:t>’</a:t>
            </a:r>
            <a:r>
              <a:rPr lang="en-US" altLang="ja-JP" dirty="0">
                <a:ea typeface="ＭＳ Ｐゴシック" panose="020B0600070205080204" pitchFamily="34" charset="-128"/>
              </a:rPr>
              <a:t>s ok to ask others, but make your own effort </a:t>
            </a:r>
          </a:p>
          <a:p>
            <a:pPr lvl="1" eaLnBrk="1" hangingPunct="1"/>
            <a:r>
              <a:rPr lang="en-US" altLang="en-US" dirty="0">
                <a:ea typeface="ＭＳ Ｐゴシック" panose="020B0600070205080204" pitchFamily="34" charset="-128"/>
              </a:rPr>
              <a:t>Read extra material on your own. Wealth of information available (library books, online articles, research papers)</a:t>
            </a:r>
          </a:p>
          <a:p>
            <a:pPr lvl="1" eaLnBrk="1" hangingPunct="1"/>
            <a:endParaRPr lang="en-US" altLang="en-US" sz="1200" dirty="0">
              <a:ea typeface="ＭＳ Ｐゴシック" panose="020B0600070205080204" pitchFamily="34" charset="-128"/>
            </a:endParaRPr>
          </a:p>
          <a:p>
            <a:pPr eaLnBrk="1" hangingPunct="1"/>
            <a:r>
              <a:rPr lang="en-US" altLang="en-US" dirty="0">
                <a:solidFill>
                  <a:schemeClr val="accent1">
                    <a:lumMod val="75000"/>
                  </a:schemeClr>
                </a:solidFill>
                <a:ea typeface="ＭＳ Ｐゴシック" panose="020B0600070205080204" pitchFamily="34" charset="-128"/>
              </a:rPr>
              <a:t>Consistency</a:t>
            </a:r>
          </a:p>
          <a:p>
            <a:pPr lvl="1" eaLnBrk="1" hangingPunct="1"/>
            <a:r>
              <a:rPr lang="en-US" altLang="en-US" dirty="0">
                <a:ea typeface="ＭＳ Ｐゴシック" panose="020B0600070205080204" pitchFamily="34" charset="-128"/>
              </a:rPr>
              <a:t>Keep up with the class pace</a:t>
            </a:r>
          </a:p>
        </p:txBody>
      </p:sp>
      <p:sp>
        <p:nvSpPr>
          <p:cNvPr id="25603" name="Slide Number Placeholder 3">
            <a:extLst>
              <a:ext uri="{FF2B5EF4-FFF2-40B4-BE49-F238E27FC236}">
                <a16:creationId xmlns:a16="http://schemas.microsoft.com/office/drawing/2014/main" id="{4366B23D-3C18-3448-BD37-F20D2731862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137625A-9EEF-BD47-A413-800EBD9C965F}" type="slidenum">
              <a:rPr lang="en-US" altLang="en-US" sz="1200">
                <a:solidFill>
                  <a:srgbClr val="898989"/>
                </a:solidFill>
                <a:latin typeface="Calibri" panose="020F0502020204030204" pitchFamily="34" charset="0"/>
              </a:rPr>
              <a:pPr eaLnBrk="1" hangingPunct="1"/>
              <a:t>2</a:t>
            </a:fld>
            <a:endParaRPr lang="en-US" altLang="en-US" sz="1200">
              <a:solidFill>
                <a:srgbClr val="898989"/>
              </a:solidFill>
              <a:latin typeface="Calibri" panose="020F0502020204030204" pitchFamily="34" charset="0"/>
            </a:endParaRPr>
          </a:p>
        </p:txBody>
      </p:sp>
      <p:pic>
        <p:nvPicPr>
          <p:cNvPr id="25604" name="Picture 2" descr="C:\Users\Loukas\AppData\Local\Microsoft\Windows\Temporary Internet Files\Content.IE5\UBOS63OG\MCj04040070000[1].wmf">
            <a:extLst>
              <a:ext uri="{FF2B5EF4-FFF2-40B4-BE49-F238E27FC236}">
                <a16:creationId xmlns:a16="http://schemas.microsoft.com/office/drawing/2014/main" id="{88FA5166-6B2D-D744-BD76-A30FE2EE5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 y="225425"/>
            <a:ext cx="10731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3</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0" name="TextBox 9">
            <a:extLst>
              <a:ext uri="{FF2B5EF4-FFF2-40B4-BE49-F238E27FC236}">
                <a16:creationId xmlns:a16="http://schemas.microsoft.com/office/drawing/2014/main" id="{8C7D6032-7F5B-7C48-86C7-2DCAD4D2DF45}"/>
              </a:ext>
            </a:extLst>
          </p:cNvPr>
          <p:cNvSpPr txBox="1"/>
          <p:nvPr/>
        </p:nvSpPr>
        <p:spPr>
          <a:xfrm>
            <a:off x="827729" y="807586"/>
            <a:ext cx="7331322" cy="461665"/>
          </a:xfrm>
          <a:prstGeom prst="rect">
            <a:avLst/>
          </a:prstGeom>
          <a:noFill/>
        </p:spPr>
        <p:txBody>
          <a:bodyPr wrap="square" rtlCol="0">
            <a:spAutoFit/>
          </a:bodyPr>
          <a:lstStyle/>
          <a:p>
            <a:r>
              <a:rPr lang="en-US" altLang="ko-KR" sz="2400" b="1" dirty="0">
                <a:cs typeface="Arial" pitchFamily="34" charset="0"/>
              </a:rPr>
              <a:t>Robotic Automation : Automobile Manufacturing</a:t>
            </a:r>
          </a:p>
        </p:txBody>
      </p:sp>
      <p:sp>
        <p:nvSpPr>
          <p:cNvPr id="5" name="TextBox 4">
            <a:extLst>
              <a:ext uri="{FF2B5EF4-FFF2-40B4-BE49-F238E27FC236}">
                <a16:creationId xmlns:a16="http://schemas.microsoft.com/office/drawing/2014/main" id="{92578CF6-03DB-C948-90D8-E4FDDF469278}"/>
              </a:ext>
            </a:extLst>
          </p:cNvPr>
          <p:cNvSpPr txBox="1"/>
          <p:nvPr/>
        </p:nvSpPr>
        <p:spPr>
          <a:xfrm>
            <a:off x="1083276" y="2006631"/>
            <a:ext cx="6820228" cy="4524315"/>
          </a:xfrm>
          <a:prstGeom prst="rect">
            <a:avLst/>
          </a:prstGeom>
          <a:noFill/>
        </p:spPr>
        <p:txBody>
          <a:bodyPr wrap="square" rtlCol="0">
            <a:spAutoFit/>
          </a:bodyPr>
          <a:lstStyle/>
          <a:p>
            <a:pPr marL="285750" indent="-285750">
              <a:buFont typeface="Arial" panose="020B0604020202020204" pitchFamily="34" charset="0"/>
              <a:buChar char="•"/>
            </a:pPr>
            <a:r>
              <a:rPr lang="en-GB" b="1" dirty="0"/>
              <a:t>Welding</a:t>
            </a:r>
            <a:r>
              <a:rPr lang="en-GB" dirty="0"/>
              <a:t>: Large robots with high payload capabilities and long reach can spot weld car body panels; while smaller robots weld subassemblies such as brackets and mounts. Robotic arc welding position is implemented in the same orientation on every cycle, and repeatable speed to ensure manufacturing to high standards.</a:t>
            </a:r>
          </a:p>
          <a:p>
            <a:pPr marL="285750" indent="-285750">
              <a:buFont typeface="Arial" panose="020B0604020202020204" pitchFamily="34" charset="0"/>
              <a:buChar char="•"/>
            </a:pPr>
            <a:r>
              <a:rPr lang="en-GB" b="1" dirty="0"/>
              <a:t>Assembly</a:t>
            </a:r>
            <a:r>
              <a:rPr lang="en-GB" dirty="0"/>
              <a:t>: Tasks such as screw driving, windshield installation and wheel mounting are all candidates for robotic arms in car manufacturing plants. In many automotive part plants, robots — for example, the high-speed “Delta” machines — are assembling smaller component assemblies such as pumps and motors.</a:t>
            </a:r>
          </a:p>
          <a:p>
            <a:pPr marL="285750" indent="-285750">
              <a:buFont typeface="Arial" panose="020B0604020202020204" pitchFamily="34" charset="0"/>
              <a:buChar char="•"/>
            </a:pPr>
            <a:r>
              <a:rPr lang="en-GB" b="1" dirty="0"/>
              <a:t>Material Removal</a:t>
            </a:r>
            <a:r>
              <a:rPr lang="en-GB" dirty="0"/>
              <a:t>: Because it can follow a complex path repeatedly, a robot is an ideal tool for light trimming and cutting tasks. Examples include cutting fabrics such as headliners, trimming flash from plastic </a:t>
            </a:r>
            <a:r>
              <a:rPr lang="en-GB" dirty="0" err="1"/>
              <a:t>moldings</a:t>
            </a:r>
            <a:r>
              <a:rPr lang="en-GB" dirty="0"/>
              <a:t> and die castings, and polishing </a:t>
            </a:r>
            <a:r>
              <a:rPr lang="en-GB" dirty="0" err="1"/>
              <a:t>molds</a:t>
            </a:r>
            <a:r>
              <a:rPr lang="en-GB" dirty="0"/>
              <a:t>. Force-sensing technology lets the robot maintain constant pressure against a surface in applications like these.</a:t>
            </a:r>
          </a:p>
        </p:txBody>
      </p:sp>
      <p:sp>
        <p:nvSpPr>
          <p:cNvPr id="6" name="TextBox 5">
            <a:extLst>
              <a:ext uri="{FF2B5EF4-FFF2-40B4-BE49-F238E27FC236}">
                <a16:creationId xmlns:a16="http://schemas.microsoft.com/office/drawing/2014/main" id="{EFD4D4DF-87C4-9C49-87FD-B4B2F3D347A5}"/>
              </a:ext>
            </a:extLst>
          </p:cNvPr>
          <p:cNvSpPr txBox="1"/>
          <p:nvPr/>
        </p:nvSpPr>
        <p:spPr>
          <a:xfrm>
            <a:off x="827729" y="1453275"/>
            <a:ext cx="2732928" cy="369332"/>
          </a:xfrm>
          <a:prstGeom prst="rect">
            <a:avLst/>
          </a:prstGeom>
          <a:noFill/>
        </p:spPr>
        <p:txBody>
          <a:bodyPr wrap="none" rtlCol="0">
            <a:spAutoFit/>
          </a:bodyPr>
          <a:lstStyle/>
          <a:p>
            <a:pPr marL="285750" indent="-285750">
              <a:buFont typeface="Wingdings" pitchFamily="2" charset="2"/>
              <a:buChar char="q"/>
            </a:pPr>
            <a:r>
              <a:rPr lang="en-US" dirty="0"/>
              <a:t>Automotive Robot Tasks</a:t>
            </a:r>
          </a:p>
        </p:txBody>
      </p:sp>
      <p:pic>
        <p:nvPicPr>
          <p:cNvPr id="4098" name="Picture 2" descr="fanuc mig welding robots online -">
            <a:extLst>
              <a:ext uri="{FF2B5EF4-FFF2-40B4-BE49-F238E27FC236}">
                <a16:creationId xmlns:a16="http://schemas.microsoft.com/office/drawing/2014/main" id="{A24B807A-1966-3343-B130-B38ACC988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9222" y="1121258"/>
            <a:ext cx="2688664" cy="194672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obotic and Automation News Review: Indy Autonomous Challenge, ABB&amp;#39;s final  trim system for automotive manufacturing, billion-dollar quantum and AI  plan, microscopic robots, and much more…">
            <a:extLst>
              <a:ext uri="{FF2B5EF4-FFF2-40B4-BE49-F238E27FC236}">
                <a16:creationId xmlns:a16="http://schemas.microsoft.com/office/drawing/2014/main" id="{92FC934B-0232-824F-94D1-8A84A3536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9222" y="3167743"/>
            <a:ext cx="2688664" cy="369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694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3</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0" name="TextBox 9">
            <a:extLst>
              <a:ext uri="{FF2B5EF4-FFF2-40B4-BE49-F238E27FC236}">
                <a16:creationId xmlns:a16="http://schemas.microsoft.com/office/drawing/2014/main" id="{8C7D6032-7F5B-7C48-86C7-2DCAD4D2DF45}"/>
              </a:ext>
            </a:extLst>
          </p:cNvPr>
          <p:cNvSpPr txBox="1"/>
          <p:nvPr/>
        </p:nvSpPr>
        <p:spPr>
          <a:xfrm>
            <a:off x="827729" y="807586"/>
            <a:ext cx="7331322" cy="461665"/>
          </a:xfrm>
          <a:prstGeom prst="rect">
            <a:avLst/>
          </a:prstGeom>
          <a:noFill/>
        </p:spPr>
        <p:txBody>
          <a:bodyPr wrap="square" rtlCol="0">
            <a:spAutoFit/>
          </a:bodyPr>
          <a:lstStyle/>
          <a:p>
            <a:r>
              <a:rPr lang="en-US" altLang="ko-KR" sz="2400" b="1" dirty="0">
                <a:cs typeface="Arial" pitchFamily="34" charset="0"/>
              </a:rPr>
              <a:t>Robotic Automation : Automobile Manufacturing</a:t>
            </a:r>
          </a:p>
        </p:txBody>
      </p:sp>
      <p:sp>
        <p:nvSpPr>
          <p:cNvPr id="6" name="TextBox 5">
            <a:extLst>
              <a:ext uri="{FF2B5EF4-FFF2-40B4-BE49-F238E27FC236}">
                <a16:creationId xmlns:a16="http://schemas.microsoft.com/office/drawing/2014/main" id="{EFD4D4DF-87C4-9C49-87FD-B4B2F3D347A5}"/>
              </a:ext>
            </a:extLst>
          </p:cNvPr>
          <p:cNvSpPr txBox="1"/>
          <p:nvPr/>
        </p:nvSpPr>
        <p:spPr>
          <a:xfrm>
            <a:off x="667388" y="1453275"/>
            <a:ext cx="2494657" cy="369332"/>
          </a:xfrm>
          <a:prstGeom prst="rect">
            <a:avLst/>
          </a:prstGeom>
          <a:noFill/>
        </p:spPr>
        <p:txBody>
          <a:bodyPr wrap="none" rtlCol="0">
            <a:spAutoFit/>
          </a:bodyPr>
          <a:lstStyle/>
          <a:p>
            <a:pPr marL="285750" indent="-285750">
              <a:buFont typeface="Wingdings" pitchFamily="2" charset="2"/>
              <a:buChar char="q"/>
            </a:pPr>
            <a:r>
              <a:rPr lang="en-US" dirty="0"/>
              <a:t>KUKA industrial robot</a:t>
            </a:r>
          </a:p>
        </p:txBody>
      </p:sp>
      <p:pic>
        <p:nvPicPr>
          <p:cNvPr id="6146" name="Picture 2" descr="Industrial robot | KUKA AG">
            <a:extLst>
              <a:ext uri="{FF2B5EF4-FFF2-40B4-BE49-F238E27FC236}">
                <a16:creationId xmlns:a16="http://schemas.microsoft.com/office/drawing/2014/main" id="{70D1AE24-F11D-5347-8D6D-81BBC7418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2039" y="1477037"/>
            <a:ext cx="3929961" cy="25534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C7144F-6313-3A44-B5E1-9A1A6C95633A}"/>
              </a:ext>
            </a:extLst>
          </p:cNvPr>
          <p:cNvSpPr txBox="1"/>
          <p:nvPr/>
        </p:nvSpPr>
        <p:spPr>
          <a:xfrm>
            <a:off x="785368" y="1822607"/>
            <a:ext cx="4408716" cy="5078313"/>
          </a:xfrm>
          <a:prstGeom prst="rect">
            <a:avLst/>
          </a:prstGeom>
          <a:noFill/>
        </p:spPr>
        <p:txBody>
          <a:bodyPr wrap="square" rtlCol="0">
            <a:spAutoFit/>
          </a:bodyPr>
          <a:lstStyle/>
          <a:p>
            <a:pPr marL="285750" indent="-285750">
              <a:buFont typeface="Arial" panose="020B0604020202020204" pitchFamily="34" charset="0"/>
              <a:buChar char="•"/>
            </a:pPr>
            <a:r>
              <a:rPr lang="en-GB" dirty="0"/>
              <a:t>KUKA offers a comprehensive range of industrial robots</a:t>
            </a:r>
            <a:r>
              <a:rPr lang="en-US" dirty="0"/>
              <a:t> according to payload, reach and task type</a:t>
            </a:r>
          </a:p>
          <a:p>
            <a:pPr marL="285750" indent="-285750">
              <a:buFont typeface="Arial" panose="020B0604020202020204" pitchFamily="34" charset="0"/>
              <a:buChar char="•"/>
            </a:pPr>
            <a:r>
              <a:rPr lang="en-US" dirty="0"/>
              <a:t>In this lecture, we will overview the KR CyberTech model</a:t>
            </a:r>
          </a:p>
          <a:p>
            <a:pPr marL="285750" indent="-285750">
              <a:buFont typeface="Arial" panose="020B0604020202020204" pitchFamily="34" charset="0"/>
              <a:buChar char="•"/>
            </a:pPr>
            <a:r>
              <a:rPr lang="en-GB" dirty="0"/>
              <a:t>The powerful multi-function robots of the KR CYBERTECH series are </a:t>
            </a:r>
            <a:r>
              <a:rPr lang="en-GB" b="1" dirty="0"/>
              <a:t>specialized in handling applications: for handling large components</a:t>
            </a:r>
            <a:r>
              <a:rPr lang="en-GB" dirty="0"/>
              <a:t>, machining, assembly, palletizing and arc welding.</a:t>
            </a:r>
          </a:p>
          <a:p>
            <a:pPr marL="285750" indent="-285750">
              <a:buFont typeface="Arial" panose="020B0604020202020204" pitchFamily="34" charset="0"/>
              <a:buChar char="•"/>
            </a:pPr>
            <a:r>
              <a:rPr lang="en-GB" dirty="0"/>
              <a:t>It can handle payload of 8-22 Kg, with reach capability of 1612-2013 mm</a:t>
            </a:r>
          </a:p>
          <a:p>
            <a:pPr marL="285750" indent="-285750">
              <a:buFont typeface="Arial" panose="020B0604020202020204" pitchFamily="34" charset="0"/>
              <a:buChar char="•"/>
            </a:pPr>
            <a:r>
              <a:rPr lang="en-GB" dirty="0"/>
              <a:t>It provide high precision machining accuracy</a:t>
            </a:r>
          </a:p>
          <a:p>
            <a:pPr marL="285750" indent="-285750">
              <a:buFont typeface="Arial" panose="020B0604020202020204" pitchFamily="34" charset="0"/>
              <a:buChar char="•"/>
            </a:pPr>
            <a:r>
              <a:rPr lang="en-GB" dirty="0"/>
              <a:t>it is designed with 47% reduction in volume compared with the predecessor designs.</a:t>
            </a:r>
            <a:endParaRPr lang="en-US" dirty="0"/>
          </a:p>
          <a:p>
            <a:pPr marL="285750" indent="-285750">
              <a:buFont typeface="Arial" panose="020B0604020202020204" pitchFamily="34" charset="0"/>
              <a:buChar char="•"/>
            </a:pPr>
            <a:endParaRPr lang="en-GB" dirty="0"/>
          </a:p>
        </p:txBody>
      </p:sp>
      <p:pic>
        <p:nvPicPr>
          <p:cNvPr id="6148" name="Picture 4" descr="New KUKA robot series sets the pace in automated production | Zenoot">
            <a:extLst>
              <a:ext uri="{FF2B5EF4-FFF2-40B4-BE49-F238E27FC236}">
                <a16:creationId xmlns:a16="http://schemas.microsoft.com/office/drawing/2014/main" id="{934EABF0-AAC3-AE46-9428-E6AF4C4A9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038" y="4026051"/>
            <a:ext cx="3929962" cy="283194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Kinematics of KUKA robot | Download Scientific Diagram">
            <a:extLst>
              <a:ext uri="{FF2B5EF4-FFF2-40B4-BE49-F238E27FC236}">
                <a16:creationId xmlns:a16="http://schemas.microsoft.com/office/drawing/2014/main" id="{87CDA557-3BE2-654E-9F22-199FD8D7F1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399" y="2402291"/>
            <a:ext cx="2775637" cy="283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88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4" name="TextBox 13">
            <a:extLst>
              <a:ext uri="{FF2B5EF4-FFF2-40B4-BE49-F238E27FC236}">
                <a16:creationId xmlns:a16="http://schemas.microsoft.com/office/drawing/2014/main" id="{237C0831-93ED-014D-AFE4-EBEFD5AF577B}"/>
              </a:ext>
            </a:extLst>
          </p:cNvPr>
          <p:cNvSpPr txBox="1"/>
          <p:nvPr/>
        </p:nvSpPr>
        <p:spPr>
          <a:xfrm>
            <a:off x="860162" y="777249"/>
            <a:ext cx="8099300" cy="461665"/>
          </a:xfrm>
          <a:prstGeom prst="rect">
            <a:avLst/>
          </a:prstGeom>
          <a:noFill/>
        </p:spPr>
        <p:txBody>
          <a:bodyPr wrap="square" rtlCol="0">
            <a:spAutoFit/>
          </a:bodyPr>
          <a:lstStyle/>
          <a:p>
            <a:r>
              <a:rPr lang="en-US" altLang="ko-KR" sz="2400" b="1" dirty="0">
                <a:cs typeface="Arial" pitchFamily="34" charset="0"/>
              </a:rPr>
              <a:t>Reinforcement Learning (RL) in Robotics</a:t>
            </a:r>
          </a:p>
        </p:txBody>
      </p:sp>
      <p:sp>
        <p:nvSpPr>
          <p:cNvPr id="12" name="TextBox 11">
            <a:extLst>
              <a:ext uri="{FF2B5EF4-FFF2-40B4-BE49-F238E27FC236}">
                <a16:creationId xmlns:a16="http://schemas.microsoft.com/office/drawing/2014/main" id="{6C79E0F7-1391-3F4C-8DAD-AF33B93DD957}"/>
              </a:ext>
            </a:extLst>
          </p:cNvPr>
          <p:cNvSpPr txBox="1"/>
          <p:nvPr/>
        </p:nvSpPr>
        <p:spPr>
          <a:xfrm>
            <a:off x="10684042" y="6192253"/>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98391A93-10CB-ED42-A47A-05647EEFFD2C}"/>
              </a:ext>
            </a:extLst>
          </p:cNvPr>
          <p:cNvSpPr/>
          <p:nvPr/>
        </p:nvSpPr>
        <p:spPr>
          <a:xfrm>
            <a:off x="1099131" y="1639748"/>
            <a:ext cx="9769642" cy="923330"/>
          </a:xfrm>
          <a:prstGeom prst="rect">
            <a:avLst/>
          </a:prstGeom>
        </p:spPr>
        <p:txBody>
          <a:bodyPr wrap="square">
            <a:spAutoFit/>
          </a:bodyPr>
          <a:lstStyle/>
          <a:p>
            <a:pPr marL="285750" indent="-285750">
              <a:buFont typeface="Arial" panose="020B0604020202020204" pitchFamily="34" charset="0"/>
              <a:buChar char="•"/>
            </a:pPr>
            <a:r>
              <a:rPr lang="en-GB" dirty="0"/>
              <a:t>Reinforcement Learning(RL) is a type of machine learning technique that enables an agent to learn in an interactive environment by trial and error using feedback from its own actions and experiences.</a:t>
            </a:r>
            <a:endParaRPr lang="en-US" dirty="0"/>
          </a:p>
        </p:txBody>
      </p:sp>
      <p:pic>
        <p:nvPicPr>
          <p:cNvPr id="17410" name="Picture 2">
            <a:extLst>
              <a:ext uri="{FF2B5EF4-FFF2-40B4-BE49-F238E27FC236}">
                <a16:creationId xmlns:a16="http://schemas.microsoft.com/office/drawing/2014/main" id="{5D738433-3584-734F-8F88-D08BE228C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0820" y="3218470"/>
            <a:ext cx="4592721" cy="31584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37FA80-B7F6-F941-A913-A91934916B14}"/>
              </a:ext>
            </a:extLst>
          </p:cNvPr>
          <p:cNvSpPr/>
          <p:nvPr/>
        </p:nvSpPr>
        <p:spPr>
          <a:xfrm>
            <a:off x="1099131" y="2690336"/>
            <a:ext cx="6384758" cy="1477328"/>
          </a:xfrm>
          <a:prstGeom prst="rect">
            <a:avLst/>
          </a:prstGeom>
        </p:spPr>
        <p:txBody>
          <a:bodyPr wrap="square">
            <a:spAutoFit/>
          </a:bodyPr>
          <a:lstStyle/>
          <a:p>
            <a:pPr marL="285750" indent="-285750">
              <a:buFont typeface="Arial" panose="020B0604020202020204" pitchFamily="34" charset="0"/>
              <a:buChar char="•"/>
            </a:pPr>
            <a:r>
              <a:rPr lang="en-GB" dirty="0"/>
              <a:t>Reinforcement Learning teaches an agent how to choose an action from its action space, within a particular environment, in order to maximize rewards over time.</a:t>
            </a:r>
          </a:p>
          <a:p>
            <a:br>
              <a:rPr lang="en-GB" dirty="0"/>
            </a:br>
            <a:endParaRPr lang="en-US" dirty="0"/>
          </a:p>
        </p:txBody>
      </p:sp>
      <p:sp>
        <p:nvSpPr>
          <p:cNvPr id="10" name="Rectangle 9">
            <a:extLst>
              <a:ext uri="{FF2B5EF4-FFF2-40B4-BE49-F238E27FC236}">
                <a16:creationId xmlns:a16="http://schemas.microsoft.com/office/drawing/2014/main" id="{8BA4AA6D-7BB0-0E46-BE0F-5866502E7CA8}"/>
              </a:ext>
            </a:extLst>
          </p:cNvPr>
          <p:cNvSpPr/>
          <p:nvPr/>
        </p:nvSpPr>
        <p:spPr>
          <a:xfrm>
            <a:off x="1099131" y="3679594"/>
            <a:ext cx="5598694" cy="2862322"/>
          </a:xfrm>
          <a:prstGeom prst="rect">
            <a:avLst/>
          </a:prstGeom>
        </p:spPr>
        <p:txBody>
          <a:bodyPr wrap="square">
            <a:spAutoFit/>
          </a:bodyPr>
          <a:lstStyle/>
          <a:p>
            <a:pPr marL="285750" indent="-285750">
              <a:buFont typeface="Arial" panose="020B0604020202020204" pitchFamily="34" charset="0"/>
              <a:buChar char="•"/>
            </a:pPr>
            <a:r>
              <a:rPr lang="en-GB" dirty="0"/>
              <a:t>Reinforcement learning algorithms sometimes must wait a while to see the fruit of their decisions. They operate in a delayed return environment, where it can be difficult to understand which action leads to which outcome over many time steps.</a:t>
            </a:r>
          </a:p>
          <a:p>
            <a:pPr marL="285750" indent="-285750">
              <a:buFont typeface="Arial" panose="020B0604020202020204" pitchFamily="34" charset="0"/>
              <a:buChar char="•"/>
            </a:pPr>
            <a:r>
              <a:rPr lang="en-GB" dirty="0"/>
              <a:t>Application of RL is in Autonomous vehicles, and autonomous robotic applications.</a:t>
            </a:r>
          </a:p>
          <a:p>
            <a:pPr marL="285750" indent="-285750">
              <a:buFont typeface="Arial" panose="020B0604020202020204" pitchFamily="34" charset="0"/>
              <a:buChar char="•"/>
            </a:pPr>
            <a:r>
              <a:rPr lang="en-GB" dirty="0"/>
              <a:t>RL can be combined with ANN to provide efficient intelligent system that can self learn without supervision.</a:t>
            </a:r>
            <a:endParaRPr lang="en-US" dirty="0"/>
          </a:p>
        </p:txBody>
      </p:sp>
    </p:spTree>
    <p:extLst>
      <p:ext uri="{BB962C8B-B14F-4D97-AF65-F5344CB8AC3E}">
        <p14:creationId xmlns:p14="http://schemas.microsoft.com/office/powerpoint/2010/main" val="312950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C79E0F7-1391-3F4C-8DAD-AF33B93DD957}"/>
              </a:ext>
            </a:extLst>
          </p:cNvPr>
          <p:cNvSpPr txBox="1"/>
          <p:nvPr/>
        </p:nvSpPr>
        <p:spPr>
          <a:xfrm>
            <a:off x="10684042" y="6192253"/>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98391A93-10CB-ED42-A47A-05647EEFFD2C}"/>
              </a:ext>
            </a:extLst>
          </p:cNvPr>
          <p:cNvSpPr/>
          <p:nvPr/>
        </p:nvSpPr>
        <p:spPr>
          <a:xfrm>
            <a:off x="1099131" y="1674673"/>
            <a:ext cx="9769642" cy="1200329"/>
          </a:xfrm>
          <a:prstGeom prst="rect">
            <a:avLst/>
          </a:prstGeom>
        </p:spPr>
        <p:txBody>
          <a:bodyPr wrap="square">
            <a:spAutoFit/>
          </a:bodyPr>
          <a:lstStyle/>
          <a:p>
            <a:pPr marL="285750" indent="-285750">
              <a:buFont typeface="Arial" panose="020B0604020202020204" pitchFamily="34" charset="0"/>
              <a:buChar char="•"/>
            </a:pPr>
            <a:r>
              <a:rPr lang="en-GB" dirty="0"/>
              <a:t>Reinforcement learning uses </a:t>
            </a:r>
            <a:r>
              <a:rPr lang="en-GB" b="1" dirty="0"/>
              <a:t>rewards and punishments</a:t>
            </a:r>
            <a:r>
              <a:rPr lang="en-GB" dirty="0"/>
              <a:t> as signals for positive and negative behaviour.</a:t>
            </a:r>
          </a:p>
          <a:p>
            <a:pPr marL="285750" indent="-285750">
              <a:buFont typeface="Arial" panose="020B0604020202020204" pitchFamily="34" charset="0"/>
              <a:buChar char="•"/>
            </a:pPr>
            <a:r>
              <a:rPr lang="en-GB" dirty="0"/>
              <a:t> In the case of reinforcement learning the goal is to find a suitable action model that would maximize the </a:t>
            </a:r>
            <a:r>
              <a:rPr lang="en-GB" b="1" dirty="0"/>
              <a:t>total cumulative reward</a:t>
            </a:r>
            <a:r>
              <a:rPr lang="en-GB" dirty="0"/>
              <a:t> of the agent.</a:t>
            </a:r>
            <a:endParaRPr lang="en-US" dirty="0"/>
          </a:p>
        </p:txBody>
      </p:sp>
      <p:pic>
        <p:nvPicPr>
          <p:cNvPr id="19460" name="Picture 4">
            <a:extLst>
              <a:ext uri="{FF2B5EF4-FFF2-40B4-BE49-F238E27FC236}">
                <a16:creationId xmlns:a16="http://schemas.microsoft.com/office/drawing/2014/main" id="{7862AEA9-FB8B-1048-A27D-D5CC87D99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3116" y="3694729"/>
            <a:ext cx="4562985" cy="17588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25EC95D-E2DE-D54A-A29B-F5BC051D01F4}"/>
              </a:ext>
            </a:extLst>
          </p:cNvPr>
          <p:cNvSpPr/>
          <p:nvPr/>
        </p:nvSpPr>
        <p:spPr>
          <a:xfrm>
            <a:off x="1099131" y="3017923"/>
            <a:ext cx="4343625" cy="369332"/>
          </a:xfrm>
          <a:prstGeom prst="rect">
            <a:avLst/>
          </a:prstGeom>
        </p:spPr>
        <p:txBody>
          <a:bodyPr wrap="none">
            <a:spAutoFit/>
          </a:bodyPr>
          <a:lstStyle/>
          <a:p>
            <a:pPr marL="285750" indent="-285750">
              <a:buFont typeface="Arial" panose="020B0604020202020204" pitchFamily="34" charset="0"/>
              <a:buChar char="•"/>
            </a:pPr>
            <a:r>
              <a:rPr lang="en-GB" dirty="0"/>
              <a:t>The basic elements of an RL problem are:</a:t>
            </a:r>
            <a:endParaRPr lang="en-US" dirty="0"/>
          </a:p>
        </p:txBody>
      </p:sp>
      <p:sp>
        <p:nvSpPr>
          <p:cNvPr id="8" name="Rectangle 7">
            <a:extLst>
              <a:ext uri="{FF2B5EF4-FFF2-40B4-BE49-F238E27FC236}">
                <a16:creationId xmlns:a16="http://schemas.microsoft.com/office/drawing/2014/main" id="{8C0A0FB7-31E2-CC4B-91EA-A871E0007463}"/>
              </a:ext>
            </a:extLst>
          </p:cNvPr>
          <p:cNvSpPr/>
          <p:nvPr/>
        </p:nvSpPr>
        <p:spPr>
          <a:xfrm>
            <a:off x="1481221" y="3530176"/>
            <a:ext cx="6096000" cy="1754326"/>
          </a:xfrm>
          <a:prstGeom prst="rect">
            <a:avLst/>
          </a:prstGeom>
        </p:spPr>
        <p:txBody>
          <a:bodyPr>
            <a:spAutoFit/>
          </a:bodyPr>
          <a:lstStyle/>
          <a:p>
            <a:pPr>
              <a:buFont typeface="+mj-lt"/>
              <a:buAutoNum type="arabicPeriod"/>
            </a:pPr>
            <a:r>
              <a:rPr lang="en-GB" b="1" dirty="0"/>
              <a:t>Environment — </a:t>
            </a:r>
            <a:r>
              <a:rPr lang="en-GB" dirty="0"/>
              <a:t>Physical world in which the agent operates</a:t>
            </a:r>
          </a:p>
          <a:p>
            <a:pPr>
              <a:buFont typeface="+mj-lt"/>
              <a:buAutoNum type="arabicPeriod"/>
            </a:pPr>
            <a:r>
              <a:rPr lang="en-GB" b="1" dirty="0"/>
              <a:t>State — </a:t>
            </a:r>
            <a:r>
              <a:rPr lang="en-GB" dirty="0"/>
              <a:t>Current situation of the agent</a:t>
            </a:r>
          </a:p>
          <a:p>
            <a:pPr>
              <a:buFont typeface="+mj-lt"/>
              <a:buAutoNum type="arabicPeriod"/>
            </a:pPr>
            <a:r>
              <a:rPr lang="en-GB" b="1" dirty="0"/>
              <a:t>Reward — </a:t>
            </a:r>
            <a:r>
              <a:rPr lang="en-GB" dirty="0"/>
              <a:t>Feedback from the environment</a:t>
            </a:r>
          </a:p>
          <a:p>
            <a:pPr>
              <a:buFont typeface="+mj-lt"/>
              <a:buAutoNum type="arabicPeriod"/>
            </a:pPr>
            <a:r>
              <a:rPr lang="en-GB" b="1" dirty="0"/>
              <a:t>Policy — </a:t>
            </a:r>
            <a:r>
              <a:rPr lang="en-GB" dirty="0"/>
              <a:t>Method to map agent’s state to actions</a:t>
            </a:r>
          </a:p>
          <a:p>
            <a:pPr>
              <a:buFont typeface="+mj-lt"/>
              <a:buAutoNum type="arabicPeriod"/>
            </a:pPr>
            <a:r>
              <a:rPr lang="en-GB" b="1" dirty="0"/>
              <a:t>Value — </a:t>
            </a:r>
            <a:r>
              <a:rPr lang="en-GB" dirty="0"/>
              <a:t>Future reward that an agent would receive by taking an action in a particular state</a:t>
            </a:r>
            <a:endParaRPr lang="en-GB" b="0" i="0" u="none" strike="noStrike" dirty="0">
              <a:effectLst/>
            </a:endParaRPr>
          </a:p>
        </p:txBody>
      </p:sp>
      <p:grpSp>
        <p:nvGrpSpPr>
          <p:cNvPr id="13" name="Group 12">
            <a:extLst>
              <a:ext uri="{FF2B5EF4-FFF2-40B4-BE49-F238E27FC236}">
                <a16:creationId xmlns:a16="http://schemas.microsoft.com/office/drawing/2014/main" id="{2C2F1419-BC53-7F4D-BAB8-C9C2126897B2}"/>
              </a:ext>
            </a:extLst>
          </p:cNvPr>
          <p:cNvGrpSpPr/>
          <p:nvPr/>
        </p:nvGrpSpPr>
        <p:grpSpPr>
          <a:xfrm>
            <a:off x="180474" y="694619"/>
            <a:ext cx="647255" cy="738022"/>
            <a:chOff x="4753009" y="790578"/>
            <a:chExt cx="958096" cy="958096"/>
          </a:xfrm>
        </p:grpSpPr>
        <p:sp>
          <p:nvSpPr>
            <p:cNvPr id="15" name="TextBox 14">
              <a:extLst>
                <a:ext uri="{FF2B5EF4-FFF2-40B4-BE49-F238E27FC236}">
                  <a16:creationId xmlns:a16="http://schemas.microsoft.com/office/drawing/2014/main" id="{AC2925C5-0553-A449-BE8F-01CE710DD969}"/>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16" name="Freeform: Shape 44">
              <a:extLst>
                <a:ext uri="{FF2B5EF4-FFF2-40B4-BE49-F238E27FC236}">
                  <a16:creationId xmlns:a16="http://schemas.microsoft.com/office/drawing/2014/main" id="{83009A1E-B51E-1745-B884-51ACF7B41D37}"/>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A55735D9-2B1F-3346-A4AE-49297C1BA5ED}"/>
              </a:ext>
            </a:extLst>
          </p:cNvPr>
          <p:cNvSpPr txBox="1"/>
          <p:nvPr/>
        </p:nvSpPr>
        <p:spPr>
          <a:xfrm>
            <a:off x="860162" y="777249"/>
            <a:ext cx="8099300" cy="461665"/>
          </a:xfrm>
          <a:prstGeom prst="rect">
            <a:avLst/>
          </a:prstGeom>
          <a:noFill/>
        </p:spPr>
        <p:txBody>
          <a:bodyPr wrap="square" rtlCol="0">
            <a:spAutoFit/>
          </a:bodyPr>
          <a:lstStyle/>
          <a:p>
            <a:r>
              <a:rPr lang="en-US" altLang="ko-KR" sz="2400" b="1" dirty="0">
                <a:cs typeface="Arial" pitchFamily="34" charset="0"/>
              </a:rPr>
              <a:t>Reinforcement Learning (RL) in Robotics</a:t>
            </a:r>
          </a:p>
        </p:txBody>
      </p:sp>
    </p:spTree>
    <p:extLst>
      <p:ext uri="{BB962C8B-B14F-4D97-AF65-F5344CB8AC3E}">
        <p14:creationId xmlns:p14="http://schemas.microsoft.com/office/powerpoint/2010/main" val="383653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C79E0F7-1391-3F4C-8DAD-AF33B93DD957}"/>
              </a:ext>
            </a:extLst>
          </p:cNvPr>
          <p:cNvSpPr txBox="1"/>
          <p:nvPr/>
        </p:nvSpPr>
        <p:spPr>
          <a:xfrm>
            <a:off x="10684042" y="6192253"/>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98391A93-10CB-ED42-A47A-05647EEFFD2C}"/>
              </a:ext>
            </a:extLst>
          </p:cNvPr>
          <p:cNvSpPr/>
          <p:nvPr/>
        </p:nvSpPr>
        <p:spPr>
          <a:xfrm>
            <a:off x="1006765" y="1555639"/>
            <a:ext cx="9769642" cy="1477328"/>
          </a:xfrm>
          <a:prstGeom prst="rect">
            <a:avLst/>
          </a:prstGeom>
        </p:spPr>
        <p:txBody>
          <a:bodyPr wrap="square">
            <a:spAutoFit/>
          </a:bodyPr>
          <a:lstStyle/>
          <a:p>
            <a:pPr marL="285750" indent="-285750">
              <a:buFont typeface="Arial" panose="020B0604020202020204" pitchFamily="34" charset="0"/>
              <a:buChar char="•"/>
            </a:pPr>
            <a:r>
              <a:rPr lang="en-GB" dirty="0"/>
              <a:t>The </a:t>
            </a:r>
            <a:r>
              <a:rPr lang="en-GB" b="1" u="sng" dirty="0">
                <a:hlinkClick r:id="rId2">
                  <a:extLst>
                    <a:ext uri="{A12FA001-AC4F-418D-AE19-62706E023703}">
                      <ahyp:hlinkClr xmlns:ahyp="http://schemas.microsoft.com/office/drawing/2018/hyperlinkcolor" val="tx"/>
                    </a:ext>
                  </a:extLst>
                </a:hlinkClick>
              </a:rPr>
              <a:t>PacMan</a:t>
            </a:r>
            <a:r>
              <a:rPr lang="en-GB" dirty="0"/>
              <a:t> game is an example of how RL works. The goal of the agent(</a:t>
            </a:r>
            <a:r>
              <a:rPr lang="en-GB" dirty="0" err="1"/>
              <a:t>PacMan</a:t>
            </a:r>
            <a:r>
              <a:rPr lang="en-GB" dirty="0"/>
              <a:t>) is to eat the food in the grid while avoiding the ghosts on its way. In this case, the grid world is the interactive environment for the agent where it acts. Agent receives a reward for eating food and punishment if it gets killed by the ghost (loses the game). The states are the location of the agent in the grid world and the total cumulative reward is the agent winning the game.</a:t>
            </a:r>
            <a:endParaRPr lang="en-US" dirty="0"/>
          </a:p>
        </p:txBody>
      </p:sp>
      <p:pic>
        <p:nvPicPr>
          <p:cNvPr id="11" name="Picture 10" descr="A picture containing graphical user interface&#10;&#10;Description automatically generated">
            <a:extLst>
              <a:ext uri="{FF2B5EF4-FFF2-40B4-BE49-F238E27FC236}">
                <a16:creationId xmlns:a16="http://schemas.microsoft.com/office/drawing/2014/main" id="{50DED171-2B34-6F43-A803-7865157420FA}"/>
              </a:ext>
            </a:extLst>
          </p:cNvPr>
          <p:cNvPicPr>
            <a:picLocks noChangeAspect="1"/>
          </p:cNvPicPr>
          <p:nvPr/>
        </p:nvPicPr>
        <p:blipFill>
          <a:blip r:embed="rId3"/>
          <a:stretch>
            <a:fillRect/>
          </a:stretch>
        </p:blipFill>
        <p:spPr>
          <a:xfrm>
            <a:off x="1477407" y="3032968"/>
            <a:ext cx="7970673" cy="3528618"/>
          </a:xfrm>
          <a:prstGeom prst="rect">
            <a:avLst/>
          </a:prstGeom>
        </p:spPr>
      </p:pic>
      <p:grpSp>
        <p:nvGrpSpPr>
          <p:cNvPr id="10" name="Group 9">
            <a:extLst>
              <a:ext uri="{FF2B5EF4-FFF2-40B4-BE49-F238E27FC236}">
                <a16:creationId xmlns:a16="http://schemas.microsoft.com/office/drawing/2014/main" id="{92C9C788-3C78-894B-AB96-35C5724B303D}"/>
              </a:ext>
            </a:extLst>
          </p:cNvPr>
          <p:cNvGrpSpPr/>
          <p:nvPr/>
        </p:nvGrpSpPr>
        <p:grpSpPr>
          <a:xfrm>
            <a:off x="180474" y="694619"/>
            <a:ext cx="647255" cy="738022"/>
            <a:chOff x="4753009" y="790578"/>
            <a:chExt cx="958096" cy="958096"/>
          </a:xfrm>
        </p:grpSpPr>
        <p:sp>
          <p:nvSpPr>
            <p:cNvPr id="13" name="TextBox 12">
              <a:extLst>
                <a:ext uri="{FF2B5EF4-FFF2-40B4-BE49-F238E27FC236}">
                  <a16:creationId xmlns:a16="http://schemas.microsoft.com/office/drawing/2014/main" id="{F881BF85-BFC6-D446-AE9E-59700621F3C9}"/>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15" name="Freeform: Shape 44">
              <a:extLst>
                <a:ext uri="{FF2B5EF4-FFF2-40B4-BE49-F238E27FC236}">
                  <a16:creationId xmlns:a16="http://schemas.microsoft.com/office/drawing/2014/main" id="{F3E63C71-AA6D-7E42-B637-3D1E6087E89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6" name="TextBox 15">
            <a:extLst>
              <a:ext uri="{FF2B5EF4-FFF2-40B4-BE49-F238E27FC236}">
                <a16:creationId xmlns:a16="http://schemas.microsoft.com/office/drawing/2014/main" id="{1B437606-E6CE-6F4F-8E5F-6865D01E05CB}"/>
              </a:ext>
            </a:extLst>
          </p:cNvPr>
          <p:cNvSpPr txBox="1"/>
          <p:nvPr/>
        </p:nvSpPr>
        <p:spPr>
          <a:xfrm>
            <a:off x="860162" y="777249"/>
            <a:ext cx="8099300" cy="461665"/>
          </a:xfrm>
          <a:prstGeom prst="rect">
            <a:avLst/>
          </a:prstGeom>
          <a:noFill/>
        </p:spPr>
        <p:txBody>
          <a:bodyPr wrap="square" rtlCol="0">
            <a:spAutoFit/>
          </a:bodyPr>
          <a:lstStyle/>
          <a:p>
            <a:r>
              <a:rPr lang="en-US" altLang="ko-KR" sz="2400" b="1" dirty="0">
                <a:cs typeface="Arial" pitchFamily="34" charset="0"/>
              </a:rPr>
              <a:t>Reinforcement Learning (RL) in Robotics</a:t>
            </a:r>
          </a:p>
        </p:txBody>
      </p:sp>
    </p:spTree>
    <p:extLst>
      <p:ext uri="{BB962C8B-B14F-4D97-AF65-F5344CB8AC3E}">
        <p14:creationId xmlns:p14="http://schemas.microsoft.com/office/powerpoint/2010/main" val="2863076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C79E0F7-1391-3F4C-8DAD-AF33B93DD957}"/>
              </a:ext>
            </a:extLst>
          </p:cNvPr>
          <p:cNvSpPr txBox="1"/>
          <p:nvPr/>
        </p:nvSpPr>
        <p:spPr>
          <a:xfrm>
            <a:off x="10684042" y="6192253"/>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98391A93-10CB-ED42-A47A-05647EEFFD2C}"/>
              </a:ext>
            </a:extLst>
          </p:cNvPr>
          <p:cNvSpPr/>
          <p:nvPr/>
        </p:nvSpPr>
        <p:spPr>
          <a:xfrm>
            <a:off x="987481" y="1502905"/>
            <a:ext cx="7275382" cy="2308324"/>
          </a:xfrm>
          <a:prstGeom prst="rect">
            <a:avLst/>
          </a:prstGeom>
        </p:spPr>
        <p:txBody>
          <a:bodyPr wrap="square">
            <a:spAutoFit/>
          </a:bodyPr>
          <a:lstStyle/>
          <a:p>
            <a:pPr marL="285750" indent="-285750">
              <a:buFont typeface="Arial" panose="020B0604020202020204" pitchFamily="34" charset="0"/>
              <a:buChar char="•"/>
            </a:pPr>
            <a:r>
              <a:rPr lang="en-GB" sz="1600" b="1" u="sng" dirty="0">
                <a:hlinkClick r:id="rId2">
                  <a:extLst>
                    <a:ext uri="{A12FA001-AC4F-418D-AE19-62706E023703}">
                      <ahyp:hlinkClr xmlns:ahyp="http://schemas.microsoft.com/office/drawing/2018/hyperlinkcolor" val="tx"/>
                    </a:ext>
                  </a:extLst>
                </a:hlinkClick>
              </a:rPr>
              <a:t>Markov Decision Processes</a:t>
            </a:r>
            <a:r>
              <a:rPr lang="en-GB" sz="1600" b="1" dirty="0"/>
              <a:t>(MDPs)</a:t>
            </a:r>
            <a:r>
              <a:rPr lang="en-GB" sz="1600" dirty="0"/>
              <a:t> are mathematical frameworks to describe an environment in RL and almost all RL problems can be formulated using MDPs. It provides a mathematical framework for modelling </a:t>
            </a:r>
            <a:r>
              <a:rPr lang="en-GB" sz="1600" b="1" dirty="0"/>
              <a:t>decision</a:t>
            </a:r>
            <a:r>
              <a:rPr lang="en-GB" sz="1600" dirty="0"/>
              <a:t> making in situations where outcomes are partly random and partly under the control of a </a:t>
            </a:r>
            <a:r>
              <a:rPr lang="en-GB" sz="1600" b="1" dirty="0"/>
              <a:t>decision</a:t>
            </a:r>
            <a:r>
              <a:rPr lang="en-GB" sz="1600" dirty="0"/>
              <a:t> maker</a:t>
            </a:r>
          </a:p>
          <a:p>
            <a:pPr marL="285750" indent="-285750">
              <a:buFont typeface="Arial" panose="020B0604020202020204" pitchFamily="34" charset="0"/>
              <a:buChar char="•"/>
            </a:pPr>
            <a:r>
              <a:rPr lang="en-GB" sz="1600" dirty="0"/>
              <a:t>An MDP consists of a set of finite environment states S, a set of possible actions A(s) in each state, a real valued reward function R(s) and a transition model P(s’, s | a). However, real world environments are more likely to lack any prior knowledge of environment dynamics. </a:t>
            </a:r>
            <a:endParaRPr lang="en-US" sz="1600" dirty="0"/>
          </a:p>
        </p:txBody>
      </p:sp>
      <p:sp>
        <p:nvSpPr>
          <p:cNvPr id="5" name="Rectangle 4">
            <a:extLst>
              <a:ext uri="{FF2B5EF4-FFF2-40B4-BE49-F238E27FC236}">
                <a16:creationId xmlns:a16="http://schemas.microsoft.com/office/drawing/2014/main" id="{6ED63681-3719-0F4F-BA2D-1D932D8C255D}"/>
              </a:ext>
            </a:extLst>
          </p:cNvPr>
          <p:cNvSpPr/>
          <p:nvPr/>
        </p:nvSpPr>
        <p:spPr>
          <a:xfrm>
            <a:off x="987481" y="3965449"/>
            <a:ext cx="9962147" cy="830997"/>
          </a:xfrm>
          <a:prstGeom prst="rect">
            <a:avLst/>
          </a:prstGeom>
        </p:spPr>
        <p:txBody>
          <a:bodyPr wrap="square">
            <a:spAutoFit/>
          </a:bodyPr>
          <a:lstStyle/>
          <a:p>
            <a:pPr marL="285750" indent="-285750">
              <a:buFont typeface="Arial" panose="020B0604020202020204" pitchFamily="34" charset="0"/>
              <a:buChar char="•"/>
            </a:pPr>
            <a:r>
              <a:rPr lang="en-GB" sz="1600" b="1" u="sng" dirty="0">
                <a:hlinkClick r:id="rId3">
                  <a:extLst>
                    <a:ext uri="{A12FA001-AC4F-418D-AE19-62706E023703}">
                      <ahyp:hlinkClr xmlns:ahyp="http://schemas.microsoft.com/office/drawing/2018/hyperlinkcolor" val="tx"/>
                    </a:ext>
                  </a:extLst>
                </a:hlinkClick>
              </a:rPr>
              <a:t>Q-learning</a:t>
            </a:r>
            <a:r>
              <a:rPr lang="en-GB" sz="1600" b="1" dirty="0"/>
              <a:t> </a:t>
            </a:r>
            <a:r>
              <a:rPr lang="en-GB" sz="1600" dirty="0"/>
              <a:t>is a commonly used model-free approach which can be used for building a self-playing </a:t>
            </a:r>
            <a:r>
              <a:rPr lang="en-GB" sz="1600" dirty="0" err="1"/>
              <a:t>PacMan</a:t>
            </a:r>
            <a:r>
              <a:rPr lang="en-GB" sz="1600" dirty="0"/>
              <a:t> agent. It revolves around the notion of updating Q values which denotes value of performing action </a:t>
            </a:r>
            <a:r>
              <a:rPr lang="en-GB" sz="1600" i="1" dirty="0"/>
              <a:t>a </a:t>
            </a:r>
            <a:r>
              <a:rPr lang="en-GB" sz="1600" dirty="0"/>
              <a:t>in state </a:t>
            </a:r>
            <a:r>
              <a:rPr lang="en-GB" sz="1600" i="1" dirty="0"/>
              <a:t>s</a:t>
            </a:r>
            <a:r>
              <a:rPr lang="en-GB" sz="1600" dirty="0"/>
              <a:t>. The following value update rule is the core of the Q-learning algorithm.</a:t>
            </a:r>
            <a:endParaRPr lang="en-US" sz="1600" dirty="0"/>
          </a:p>
        </p:txBody>
      </p:sp>
      <p:pic>
        <p:nvPicPr>
          <p:cNvPr id="21508" name="Picture 4" descr="Q-learning Updating Frequency - Stack Overflow">
            <a:extLst>
              <a:ext uri="{FF2B5EF4-FFF2-40B4-BE49-F238E27FC236}">
                <a16:creationId xmlns:a16="http://schemas.microsoft.com/office/drawing/2014/main" id="{6258636A-2D0D-AF4E-BCCC-6A7DEA088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218" y="5236414"/>
            <a:ext cx="9593676" cy="1399078"/>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Markov Decision Process – Towards Data Science">
            <a:extLst>
              <a:ext uri="{FF2B5EF4-FFF2-40B4-BE49-F238E27FC236}">
                <a16:creationId xmlns:a16="http://schemas.microsoft.com/office/drawing/2014/main" id="{5EE6AB6D-F746-4147-9930-433772BD6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1067" y="1184847"/>
            <a:ext cx="3665462" cy="245373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412968A-4EE6-FA41-B04D-2FD533DE1D70}"/>
              </a:ext>
            </a:extLst>
          </p:cNvPr>
          <p:cNvGrpSpPr/>
          <p:nvPr/>
        </p:nvGrpSpPr>
        <p:grpSpPr>
          <a:xfrm>
            <a:off x="180474" y="694619"/>
            <a:ext cx="647255" cy="738022"/>
            <a:chOff x="4753009" y="790578"/>
            <a:chExt cx="958096" cy="958096"/>
          </a:xfrm>
        </p:grpSpPr>
        <p:sp>
          <p:nvSpPr>
            <p:cNvPr id="15" name="TextBox 14">
              <a:extLst>
                <a:ext uri="{FF2B5EF4-FFF2-40B4-BE49-F238E27FC236}">
                  <a16:creationId xmlns:a16="http://schemas.microsoft.com/office/drawing/2014/main" id="{96C4516D-C5CB-F347-B7ED-54283438EA02}"/>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16" name="Freeform: Shape 44">
              <a:extLst>
                <a:ext uri="{FF2B5EF4-FFF2-40B4-BE49-F238E27FC236}">
                  <a16:creationId xmlns:a16="http://schemas.microsoft.com/office/drawing/2014/main" id="{3B06DE02-1CC5-1F4C-9B5D-1247BA2C25D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5D87C41D-422D-8F4B-B72A-420453A1C691}"/>
              </a:ext>
            </a:extLst>
          </p:cNvPr>
          <p:cNvSpPr txBox="1"/>
          <p:nvPr/>
        </p:nvSpPr>
        <p:spPr>
          <a:xfrm>
            <a:off x="860162" y="777249"/>
            <a:ext cx="8099300" cy="461665"/>
          </a:xfrm>
          <a:prstGeom prst="rect">
            <a:avLst/>
          </a:prstGeom>
          <a:noFill/>
        </p:spPr>
        <p:txBody>
          <a:bodyPr wrap="square" rtlCol="0">
            <a:spAutoFit/>
          </a:bodyPr>
          <a:lstStyle/>
          <a:p>
            <a:r>
              <a:rPr lang="en-US" altLang="ko-KR" sz="2400" b="1" dirty="0">
                <a:cs typeface="Arial" pitchFamily="34" charset="0"/>
              </a:rPr>
              <a:t>Reinforcement Learning (RL) in Robotics</a:t>
            </a:r>
          </a:p>
        </p:txBody>
      </p:sp>
    </p:spTree>
    <p:extLst>
      <p:ext uri="{BB962C8B-B14F-4D97-AF65-F5344CB8AC3E}">
        <p14:creationId xmlns:p14="http://schemas.microsoft.com/office/powerpoint/2010/main" val="1348174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C79E0F7-1391-3F4C-8DAD-AF33B93DD957}"/>
              </a:ext>
            </a:extLst>
          </p:cNvPr>
          <p:cNvSpPr txBox="1"/>
          <p:nvPr/>
        </p:nvSpPr>
        <p:spPr>
          <a:xfrm>
            <a:off x="10684042" y="6192253"/>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04ACAFD9-8C18-5A40-9AF3-94E06953336A}"/>
              </a:ext>
            </a:extLst>
          </p:cNvPr>
          <p:cNvSpPr/>
          <p:nvPr/>
        </p:nvSpPr>
        <p:spPr>
          <a:xfrm>
            <a:off x="1190903" y="1544974"/>
            <a:ext cx="10132150" cy="2862322"/>
          </a:xfrm>
          <a:prstGeom prst="rect">
            <a:avLst/>
          </a:prstGeom>
        </p:spPr>
        <p:txBody>
          <a:bodyPr wrap="square">
            <a:spAutoFit/>
          </a:bodyPr>
          <a:lstStyle/>
          <a:p>
            <a:pPr marL="285750" indent="-285750">
              <a:buFont typeface="Arial" panose="020B0604020202020204" pitchFamily="34" charset="0"/>
              <a:buChar char="•"/>
            </a:pPr>
            <a:r>
              <a:rPr lang="en-GB" dirty="0"/>
              <a:t>Q-learning is an off policy reinforcement learning algorithm that seeks to find the best action to take given the current state. It’s considered off-policy because the q-learning function learns from actions that are outside the current policy, like taking random actions, and therefore a policy isn’t needed. More specifically, q-learning seeks to learn a policy that maximizes the total reward.</a:t>
            </a:r>
          </a:p>
          <a:p>
            <a:pPr marL="285750" indent="-285750">
              <a:buFont typeface="Arial" panose="020B0604020202020204" pitchFamily="34" charset="0"/>
              <a:buChar char="•"/>
            </a:pPr>
            <a:r>
              <a:rPr lang="en-GB" dirty="0"/>
              <a:t>The ‘q’ in q-learning stands for quality. Quality in this case represents how useful a given action is in gaining some future reward.</a:t>
            </a:r>
          </a:p>
          <a:p>
            <a:pPr marL="285750" indent="-285750">
              <a:buFont typeface="Arial" panose="020B0604020202020204" pitchFamily="34" charset="0"/>
              <a:buChar char="•"/>
            </a:pPr>
            <a:r>
              <a:rPr lang="en-GB" dirty="0"/>
              <a:t>When q-learning is performed we create what’s called a </a:t>
            </a:r>
            <a:r>
              <a:rPr lang="en-GB" i="1" dirty="0"/>
              <a:t>q-table</a:t>
            </a:r>
            <a:r>
              <a:rPr lang="en-GB" dirty="0"/>
              <a:t> or matrix that follows the shape of [state, action] and we initialize our values to zero. We then update and store our </a:t>
            </a:r>
            <a:r>
              <a:rPr lang="en-GB" i="1" dirty="0"/>
              <a:t>q-values </a:t>
            </a:r>
            <a:r>
              <a:rPr lang="en-GB" dirty="0"/>
              <a:t>after an episode. This q-table becomes a reference table for our agent to select the best action based on the q-value.</a:t>
            </a:r>
            <a:endParaRPr lang="en-US" dirty="0"/>
          </a:p>
        </p:txBody>
      </p:sp>
      <p:pic>
        <p:nvPicPr>
          <p:cNvPr id="23556" name="Picture 4" descr="Practical Reinforcement Learning — 02 Getting started with Q-learning | by  Shreyas Gite | Towards Data Science">
            <a:extLst>
              <a:ext uri="{FF2B5EF4-FFF2-40B4-BE49-F238E27FC236}">
                <a16:creationId xmlns:a16="http://schemas.microsoft.com/office/drawing/2014/main" id="{2CB97B97-ECAC-9145-AADD-15382E608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467" y="4424113"/>
            <a:ext cx="4326912" cy="243388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A7FABBB-9D51-F143-BC0A-EE2D88F5E8B8}"/>
              </a:ext>
            </a:extLst>
          </p:cNvPr>
          <p:cNvGrpSpPr/>
          <p:nvPr/>
        </p:nvGrpSpPr>
        <p:grpSpPr>
          <a:xfrm>
            <a:off x="180474" y="694619"/>
            <a:ext cx="647255" cy="738022"/>
            <a:chOff x="4753009" y="790578"/>
            <a:chExt cx="958096" cy="958096"/>
          </a:xfrm>
        </p:grpSpPr>
        <p:sp>
          <p:nvSpPr>
            <p:cNvPr id="11" name="TextBox 10">
              <a:extLst>
                <a:ext uri="{FF2B5EF4-FFF2-40B4-BE49-F238E27FC236}">
                  <a16:creationId xmlns:a16="http://schemas.microsoft.com/office/drawing/2014/main" id="{943792F5-F38F-124E-BE78-6D1CBBC12835}"/>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13" name="Freeform: Shape 44">
              <a:extLst>
                <a:ext uri="{FF2B5EF4-FFF2-40B4-BE49-F238E27FC236}">
                  <a16:creationId xmlns:a16="http://schemas.microsoft.com/office/drawing/2014/main" id="{D2ABCFC1-6C35-8D40-A955-74A5FA72FEC0}"/>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5" name="TextBox 14">
            <a:extLst>
              <a:ext uri="{FF2B5EF4-FFF2-40B4-BE49-F238E27FC236}">
                <a16:creationId xmlns:a16="http://schemas.microsoft.com/office/drawing/2014/main" id="{1604BEB5-0CBA-B940-B377-9756E14F7351}"/>
              </a:ext>
            </a:extLst>
          </p:cNvPr>
          <p:cNvSpPr txBox="1"/>
          <p:nvPr/>
        </p:nvSpPr>
        <p:spPr>
          <a:xfrm>
            <a:off x="860162" y="777249"/>
            <a:ext cx="8099300" cy="461665"/>
          </a:xfrm>
          <a:prstGeom prst="rect">
            <a:avLst/>
          </a:prstGeom>
          <a:noFill/>
        </p:spPr>
        <p:txBody>
          <a:bodyPr wrap="square" rtlCol="0">
            <a:spAutoFit/>
          </a:bodyPr>
          <a:lstStyle/>
          <a:p>
            <a:r>
              <a:rPr lang="en-US" altLang="ko-KR" sz="2400" b="1" dirty="0">
                <a:cs typeface="Arial" pitchFamily="34" charset="0"/>
              </a:rPr>
              <a:t>Reinforcement Learning (RL) in Robotics</a:t>
            </a:r>
          </a:p>
        </p:txBody>
      </p:sp>
    </p:spTree>
    <p:extLst>
      <p:ext uri="{BB962C8B-B14F-4D97-AF65-F5344CB8AC3E}">
        <p14:creationId xmlns:p14="http://schemas.microsoft.com/office/powerpoint/2010/main" val="4168521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C79E0F7-1391-3F4C-8DAD-AF33B93DD957}"/>
              </a:ext>
            </a:extLst>
          </p:cNvPr>
          <p:cNvSpPr txBox="1"/>
          <p:nvPr/>
        </p:nvSpPr>
        <p:spPr>
          <a:xfrm>
            <a:off x="10684042" y="6192253"/>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27A0BCDC-89EA-5048-A3A5-68A3BC3C94AB}"/>
              </a:ext>
            </a:extLst>
          </p:cNvPr>
          <p:cNvSpPr/>
          <p:nvPr/>
        </p:nvSpPr>
        <p:spPr>
          <a:xfrm>
            <a:off x="1598806" y="1894306"/>
            <a:ext cx="3540072" cy="369332"/>
          </a:xfrm>
          <a:prstGeom prst="rect">
            <a:avLst/>
          </a:prstGeom>
        </p:spPr>
        <p:txBody>
          <a:bodyPr wrap="none">
            <a:spAutoFit/>
          </a:bodyPr>
          <a:lstStyle/>
          <a:p>
            <a:pPr fontAlgn="base"/>
            <a:r>
              <a:rPr lang="en-GB" b="1" dirty="0">
                <a:latin typeface="-apple-system"/>
              </a:rPr>
              <a:t>Q-Learning — a simplistic overview</a:t>
            </a:r>
            <a:endParaRPr lang="en-GB" b="1" i="0" u="none" strike="noStrike" dirty="0">
              <a:effectLst/>
              <a:latin typeface="-apple-system"/>
            </a:endParaRPr>
          </a:p>
        </p:txBody>
      </p:sp>
      <p:sp>
        <p:nvSpPr>
          <p:cNvPr id="7" name="Rectangle 6">
            <a:extLst>
              <a:ext uri="{FF2B5EF4-FFF2-40B4-BE49-F238E27FC236}">
                <a16:creationId xmlns:a16="http://schemas.microsoft.com/office/drawing/2014/main" id="{479F5BCA-830A-0D49-BEF5-CB0EB8A26871}"/>
              </a:ext>
            </a:extLst>
          </p:cNvPr>
          <p:cNvSpPr/>
          <p:nvPr/>
        </p:nvSpPr>
        <p:spPr>
          <a:xfrm>
            <a:off x="504101" y="2284015"/>
            <a:ext cx="6096000" cy="523220"/>
          </a:xfrm>
          <a:prstGeom prst="rect">
            <a:avLst/>
          </a:prstGeom>
        </p:spPr>
        <p:txBody>
          <a:bodyPr>
            <a:spAutoFit/>
          </a:bodyPr>
          <a:lstStyle/>
          <a:p>
            <a:r>
              <a:rPr lang="en-GB" sz="1400" dirty="0">
                <a:solidFill>
                  <a:srgbClr val="0A0A23"/>
                </a:solidFill>
              </a:rPr>
              <a:t>There will be four numbers of actions at each non-edge tile. When a robot is at a state it can either move up or down or right or left.</a:t>
            </a:r>
            <a:endParaRPr lang="en-US" sz="1400" dirty="0"/>
          </a:p>
        </p:txBody>
      </p:sp>
      <p:pic>
        <p:nvPicPr>
          <p:cNvPr id="26630" name="Picture 6">
            <a:extLst>
              <a:ext uri="{FF2B5EF4-FFF2-40B4-BE49-F238E27FC236}">
                <a16:creationId xmlns:a16="http://schemas.microsoft.com/office/drawing/2014/main" id="{CA699DF8-6146-7C4B-A6CD-AFCC69924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548" y="2502737"/>
            <a:ext cx="3583900" cy="20159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3F21F7B-3942-8E4C-9DB7-FBD640E1A2A4}"/>
              </a:ext>
            </a:extLst>
          </p:cNvPr>
          <p:cNvSpPr txBox="1"/>
          <p:nvPr/>
        </p:nvSpPr>
        <p:spPr>
          <a:xfrm>
            <a:off x="290318" y="2848978"/>
            <a:ext cx="4848560" cy="3200876"/>
          </a:xfrm>
          <a:prstGeom prst="rect">
            <a:avLst/>
          </a:prstGeom>
          <a:noFill/>
        </p:spPr>
        <p:txBody>
          <a:bodyPr wrap="square" rtlCol="0">
            <a:spAutoFit/>
          </a:bodyPr>
          <a:lstStyle/>
          <a:p>
            <a:pPr marL="285750" indent="-285750">
              <a:buFont typeface="Arial" panose="020B0604020202020204" pitchFamily="34" charset="0"/>
              <a:buChar char="•"/>
            </a:pPr>
            <a:r>
              <a:rPr lang="en-US" sz="1400" dirty="0"/>
              <a:t>Initially all entries are set to zero</a:t>
            </a:r>
          </a:p>
          <a:p>
            <a:pPr marL="285750" indent="-285750">
              <a:buFont typeface="Arial" panose="020B0604020202020204" pitchFamily="34" charset="0"/>
              <a:buChar char="•"/>
            </a:pPr>
            <a:r>
              <a:rPr lang="en-GB" sz="1400" dirty="0"/>
              <a:t>The robot will explore the environment and randomly choose actions. The logic behind this is that the robot does not know anything about the environment.</a:t>
            </a:r>
          </a:p>
          <a:p>
            <a:pPr marL="285750" indent="-285750" fontAlgn="base">
              <a:buFont typeface="Arial" panose="020B0604020202020204" pitchFamily="34" charset="0"/>
              <a:buChar char="•"/>
            </a:pPr>
            <a:r>
              <a:rPr lang="en-GB" sz="1400" dirty="0"/>
              <a:t>As the robot explores the environment, the epsilon rate decreases, and the robot starts to exploit the environment.</a:t>
            </a:r>
          </a:p>
          <a:p>
            <a:pPr marL="285750" indent="-285750" fontAlgn="base">
              <a:buFont typeface="Arial" panose="020B0604020202020204" pitchFamily="34" charset="0"/>
              <a:buChar char="•"/>
            </a:pPr>
            <a:r>
              <a:rPr lang="en-GB" sz="1400" dirty="0"/>
              <a:t>The robot chooses a random action, say right.</a:t>
            </a:r>
          </a:p>
          <a:p>
            <a:pPr marL="285750" indent="-285750" fontAlgn="base">
              <a:buFont typeface="Arial" panose="020B0604020202020204" pitchFamily="34" charset="0"/>
              <a:buChar char="•"/>
            </a:pPr>
            <a:r>
              <a:rPr lang="en-GB" sz="1400" dirty="0"/>
              <a:t>update the Q-values for being at the start and moving right using the Bellman equation.</a:t>
            </a:r>
          </a:p>
          <a:p>
            <a:pPr marL="171450" indent="-171450" fontAlgn="base">
              <a:buFont typeface="Arial" panose="020B0604020202020204" pitchFamily="34" charset="0"/>
              <a:buChar char="•"/>
            </a:pPr>
            <a:r>
              <a:rPr lang="en-GB" sz="1400" dirty="0"/>
              <a:t>We will repeat this again and again until the learning is stopped. In this way the Q-Table will be updated.</a:t>
            </a:r>
          </a:p>
          <a:p>
            <a:br>
              <a:rPr lang="en-GB" sz="1200" dirty="0"/>
            </a:br>
            <a:endParaRPr lang="en-GB" sz="1200" dirty="0"/>
          </a:p>
          <a:p>
            <a:br>
              <a:rPr lang="en-GB" sz="1200" dirty="0"/>
            </a:br>
            <a:endParaRPr lang="en-US" sz="1200" dirty="0"/>
          </a:p>
        </p:txBody>
      </p:sp>
      <p:pic>
        <p:nvPicPr>
          <p:cNvPr id="26632" name="Picture 8">
            <a:extLst>
              <a:ext uri="{FF2B5EF4-FFF2-40B4-BE49-F238E27FC236}">
                <a16:creationId xmlns:a16="http://schemas.microsoft.com/office/drawing/2014/main" id="{6DE30781-3A4A-DA4D-927F-CE9744AB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839" y="4665447"/>
            <a:ext cx="4199685" cy="2099843"/>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a:extLst>
              <a:ext uri="{FF2B5EF4-FFF2-40B4-BE49-F238E27FC236}">
                <a16:creationId xmlns:a16="http://schemas.microsoft.com/office/drawing/2014/main" id="{D80CE745-0620-A94A-B5EC-8F3EBBEDE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3124" y="492377"/>
            <a:ext cx="4034019" cy="1919767"/>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a:extLst>
              <a:ext uri="{FF2B5EF4-FFF2-40B4-BE49-F238E27FC236}">
                <a16:creationId xmlns:a16="http://schemas.microsoft.com/office/drawing/2014/main" id="{9964E80D-B2DD-6F41-8696-BFD84CAFFB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9883" y="2412144"/>
            <a:ext cx="2044700" cy="19558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9ACDD3A-AFFD-7043-9E7B-D22AA658F666}"/>
              </a:ext>
            </a:extLst>
          </p:cNvPr>
          <p:cNvCxnSpPr>
            <a:cxnSpLocks/>
          </p:cNvCxnSpPr>
          <p:nvPr/>
        </p:nvCxnSpPr>
        <p:spPr>
          <a:xfrm>
            <a:off x="7904635" y="2848979"/>
            <a:ext cx="17687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B039E85-BB7E-324A-934F-F36521D4CE59}"/>
              </a:ext>
            </a:extLst>
          </p:cNvPr>
          <p:cNvGrpSpPr/>
          <p:nvPr/>
        </p:nvGrpSpPr>
        <p:grpSpPr>
          <a:xfrm>
            <a:off x="180474" y="694619"/>
            <a:ext cx="647255" cy="738022"/>
            <a:chOff x="4753009" y="790578"/>
            <a:chExt cx="958096" cy="958096"/>
          </a:xfrm>
        </p:grpSpPr>
        <p:sp>
          <p:nvSpPr>
            <p:cNvPr id="17" name="TextBox 16">
              <a:extLst>
                <a:ext uri="{FF2B5EF4-FFF2-40B4-BE49-F238E27FC236}">
                  <a16:creationId xmlns:a16="http://schemas.microsoft.com/office/drawing/2014/main" id="{1AF234C5-DB9B-8445-B621-9AA35B44C1B0}"/>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18" name="Freeform: Shape 44">
              <a:extLst>
                <a:ext uri="{FF2B5EF4-FFF2-40B4-BE49-F238E27FC236}">
                  <a16:creationId xmlns:a16="http://schemas.microsoft.com/office/drawing/2014/main" id="{B2EDAF57-F819-5240-94EF-5E68888F26C1}"/>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9" name="TextBox 18">
            <a:extLst>
              <a:ext uri="{FF2B5EF4-FFF2-40B4-BE49-F238E27FC236}">
                <a16:creationId xmlns:a16="http://schemas.microsoft.com/office/drawing/2014/main" id="{433BC606-5141-4448-8253-66B429737F5B}"/>
              </a:ext>
            </a:extLst>
          </p:cNvPr>
          <p:cNvSpPr txBox="1"/>
          <p:nvPr/>
        </p:nvSpPr>
        <p:spPr>
          <a:xfrm>
            <a:off x="860162" y="777249"/>
            <a:ext cx="8099300" cy="461665"/>
          </a:xfrm>
          <a:prstGeom prst="rect">
            <a:avLst/>
          </a:prstGeom>
          <a:noFill/>
        </p:spPr>
        <p:txBody>
          <a:bodyPr wrap="square" rtlCol="0">
            <a:spAutoFit/>
          </a:bodyPr>
          <a:lstStyle/>
          <a:p>
            <a:r>
              <a:rPr lang="en-US" altLang="ko-KR" sz="2400" b="1" dirty="0">
                <a:cs typeface="Arial" pitchFamily="34" charset="0"/>
              </a:rPr>
              <a:t>Reinforcement Learning (RL) in Robotics</a:t>
            </a:r>
          </a:p>
        </p:txBody>
      </p:sp>
    </p:spTree>
    <p:extLst>
      <p:ext uri="{BB962C8B-B14F-4D97-AF65-F5344CB8AC3E}">
        <p14:creationId xmlns:p14="http://schemas.microsoft.com/office/powerpoint/2010/main" val="2379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C79E0F7-1391-3F4C-8DAD-AF33B93DD957}"/>
              </a:ext>
            </a:extLst>
          </p:cNvPr>
          <p:cNvSpPr txBox="1"/>
          <p:nvPr/>
        </p:nvSpPr>
        <p:spPr>
          <a:xfrm>
            <a:off x="10684042" y="6192253"/>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479F5BCA-830A-0D49-BEF5-CB0EB8A26871}"/>
              </a:ext>
            </a:extLst>
          </p:cNvPr>
          <p:cNvSpPr/>
          <p:nvPr/>
        </p:nvSpPr>
        <p:spPr>
          <a:xfrm>
            <a:off x="930442" y="1651600"/>
            <a:ext cx="6096000" cy="738664"/>
          </a:xfrm>
          <a:prstGeom prst="rect">
            <a:avLst/>
          </a:prstGeom>
        </p:spPr>
        <p:txBody>
          <a:bodyPr>
            <a:spAutoFit/>
          </a:bodyPr>
          <a:lstStyle/>
          <a:p>
            <a:r>
              <a:rPr lang="en-GB" b="1" dirty="0"/>
              <a:t>An Introduction to </a:t>
            </a:r>
            <a:r>
              <a:rPr lang="en-GB" b="1" dirty="0" err="1"/>
              <a:t>OpenAI</a:t>
            </a:r>
            <a:r>
              <a:rPr lang="en-GB" b="1" dirty="0"/>
              <a:t> Gym</a:t>
            </a:r>
          </a:p>
          <a:p>
            <a:br>
              <a:rPr lang="en-GB" sz="1200" dirty="0"/>
            </a:br>
            <a:endParaRPr lang="en-US" sz="1200" dirty="0"/>
          </a:p>
        </p:txBody>
      </p:sp>
      <p:sp>
        <p:nvSpPr>
          <p:cNvPr id="8" name="Rectangle 7">
            <a:extLst>
              <a:ext uri="{FF2B5EF4-FFF2-40B4-BE49-F238E27FC236}">
                <a16:creationId xmlns:a16="http://schemas.microsoft.com/office/drawing/2014/main" id="{5F27BD7B-260A-0F43-9B64-4417AC25FF8E}"/>
              </a:ext>
            </a:extLst>
          </p:cNvPr>
          <p:cNvSpPr/>
          <p:nvPr/>
        </p:nvSpPr>
        <p:spPr>
          <a:xfrm>
            <a:off x="917630" y="2183205"/>
            <a:ext cx="10356739" cy="923330"/>
          </a:xfrm>
          <a:prstGeom prst="rect">
            <a:avLst/>
          </a:prstGeom>
        </p:spPr>
        <p:txBody>
          <a:bodyPr wrap="square">
            <a:spAutoFit/>
          </a:bodyPr>
          <a:lstStyle/>
          <a:p>
            <a:r>
              <a:rPr lang="en-GB" u="sng" dirty="0">
                <a:hlinkClick r:id="rId2">
                  <a:extLst>
                    <a:ext uri="{A12FA001-AC4F-418D-AE19-62706E023703}">
                      <ahyp:hlinkClr xmlns:ahyp="http://schemas.microsoft.com/office/drawing/2018/hyperlinkcolor" val="tx"/>
                    </a:ext>
                  </a:extLst>
                </a:hlinkClick>
              </a:rPr>
              <a:t>OpenAI Gym</a:t>
            </a:r>
            <a:r>
              <a:rPr lang="en-GB" dirty="0"/>
              <a:t> is a toolkit for developing and comparing reinforcement learning algorithms. It supports teaching  robotic agents walking or performing specific task.</a:t>
            </a:r>
            <a:br>
              <a:rPr lang="en-GB" dirty="0"/>
            </a:br>
            <a:endParaRPr lang="en-US" dirty="0"/>
          </a:p>
        </p:txBody>
      </p:sp>
      <p:pic>
        <p:nvPicPr>
          <p:cNvPr id="28674" name="Picture 2" descr="Roboschool">
            <a:extLst>
              <a:ext uri="{FF2B5EF4-FFF2-40B4-BE49-F238E27FC236}">
                <a16:creationId xmlns:a16="http://schemas.microsoft.com/office/drawing/2014/main" id="{45050078-E7E0-D84C-AAE5-2929F5957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03" y="3235482"/>
            <a:ext cx="2832657" cy="2832657"/>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Evolving Stable Strategies | 大トロ">
            <a:extLst>
              <a:ext uri="{FF2B5EF4-FFF2-40B4-BE49-F238E27FC236}">
                <a16:creationId xmlns:a16="http://schemas.microsoft.com/office/drawing/2014/main" id="{B51209BC-CBD5-5D44-B871-9CBC48DF1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442" y="3235481"/>
            <a:ext cx="3789335" cy="2832657"/>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Cartpole GIF | Gfycat">
            <a:extLst>
              <a:ext uri="{FF2B5EF4-FFF2-40B4-BE49-F238E27FC236}">
                <a16:creationId xmlns:a16="http://schemas.microsoft.com/office/drawing/2014/main" id="{992753C2-34F3-AC48-9D05-6D6F246B56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7714" y="3487412"/>
            <a:ext cx="3504950" cy="232879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16DEB2E4-3281-2345-8953-35A10CAFB280}"/>
              </a:ext>
            </a:extLst>
          </p:cNvPr>
          <p:cNvGrpSpPr/>
          <p:nvPr/>
        </p:nvGrpSpPr>
        <p:grpSpPr>
          <a:xfrm>
            <a:off x="180474" y="694619"/>
            <a:ext cx="647255" cy="738022"/>
            <a:chOff x="4753009" y="790578"/>
            <a:chExt cx="958096" cy="958096"/>
          </a:xfrm>
        </p:grpSpPr>
        <p:sp>
          <p:nvSpPr>
            <p:cNvPr id="15" name="TextBox 14">
              <a:extLst>
                <a:ext uri="{FF2B5EF4-FFF2-40B4-BE49-F238E27FC236}">
                  <a16:creationId xmlns:a16="http://schemas.microsoft.com/office/drawing/2014/main" id="{B778550D-17FD-0C47-852B-7ED3B17A42DA}"/>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16" name="Freeform: Shape 44">
              <a:extLst>
                <a:ext uri="{FF2B5EF4-FFF2-40B4-BE49-F238E27FC236}">
                  <a16:creationId xmlns:a16="http://schemas.microsoft.com/office/drawing/2014/main" id="{EC458C43-66B1-1048-A22E-77C98A818964}"/>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FC350E47-7DA1-5A45-A342-AFD8A1647043}"/>
              </a:ext>
            </a:extLst>
          </p:cNvPr>
          <p:cNvSpPr txBox="1"/>
          <p:nvPr/>
        </p:nvSpPr>
        <p:spPr>
          <a:xfrm>
            <a:off x="860162" y="777249"/>
            <a:ext cx="8099300" cy="461665"/>
          </a:xfrm>
          <a:prstGeom prst="rect">
            <a:avLst/>
          </a:prstGeom>
          <a:noFill/>
        </p:spPr>
        <p:txBody>
          <a:bodyPr wrap="square" rtlCol="0">
            <a:spAutoFit/>
          </a:bodyPr>
          <a:lstStyle/>
          <a:p>
            <a:r>
              <a:rPr lang="en-US" altLang="ko-KR" sz="2400" b="1" dirty="0">
                <a:cs typeface="Arial" pitchFamily="34" charset="0"/>
              </a:rPr>
              <a:t>Reinforcement Learning (RL) in Robotics</a:t>
            </a:r>
          </a:p>
        </p:txBody>
      </p:sp>
    </p:spTree>
    <p:extLst>
      <p:ext uri="{BB962C8B-B14F-4D97-AF65-F5344CB8AC3E}">
        <p14:creationId xmlns:p14="http://schemas.microsoft.com/office/powerpoint/2010/main" val="2052016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C79E0F7-1391-3F4C-8DAD-AF33B93DD957}"/>
              </a:ext>
            </a:extLst>
          </p:cNvPr>
          <p:cNvSpPr txBox="1"/>
          <p:nvPr/>
        </p:nvSpPr>
        <p:spPr>
          <a:xfrm>
            <a:off x="10684042" y="6192253"/>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479F5BCA-830A-0D49-BEF5-CB0EB8A26871}"/>
              </a:ext>
            </a:extLst>
          </p:cNvPr>
          <p:cNvSpPr/>
          <p:nvPr/>
        </p:nvSpPr>
        <p:spPr>
          <a:xfrm>
            <a:off x="860162" y="1759228"/>
            <a:ext cx="9466314" cy="1015663"/>
          </a:xfrm>
          <a:prstGeom prst="rect">
            <a:avLst/>
          </a:prstGeom>
        </p:spPr>
        <p:txBody>
          <a:bodyPr wrap="square">
            <a:spAutoFit/>
          </a:bodyPr>
          <a:lstStyle/>
          <a:p>
            <a:pPr marL="285750" indent="-285750">
              <a:buFont typeface="Arial" panose="020B0604020202020204" pitchFamily="34" charset="0"/>
              <a:buChar char="•"/>
            </a:pPr>
            <a:r>
              <a:rPr lang="en-GB" dirty="0"/>
              <a:t>The full </a:t>
            </a:r>
            <a:r>
              <a:rPr lang="en-GB" dirty="0" err="1"/>
              <a:t>OpenAI</a:t>
            </a:r>
            <a:r>
              <a:rPr lang="en-GB" dirty="0"/>
              <a:t> Gym Episodes and examples are </a:t>
            </a:r>
            <a:r>
              <a:rPr lang="en-GB" b="1" dirty="0"/>
              <a:t>: </a:t>
            </a:r>
            <a:r>
              <a:rPr lang="en-GB" b="1" dirty="0">
                <a:solidFill>
                  <a:srgbClr val="0070C0"/>
                </a:solidFill>
                <a:hlinkClick r:id="rId2"/>
              </a:rPr>
              <a:t>https://gym.openai.com</a:t>
            </a:r>
            <a:endParaRPr lang="en-GB" b="1" dirty="0">
              <a:solidFill>
                <a:srgbClr val="0070C0"/>
              </a:solidFill>
            </a:endParaRPr>
          </a:p>
          <a:p>
            <a:pPr marL="285750" indent="-285750">
              <a:buFont typeface="Arial" panose="020B0604020202020204" pitchFamily="34" charset="0"/>
              <a:buChar char="•"/>
            </a:pPr>
            <a:r>
              <a:rPr lang="en-GB" dirty="0"/>
              <a:t>The episodes involves : Robotics, Classic Control and Atari Games</a:t>
            </a:r>
          </a:p>
          <a:p>
            <a:br>
              <a:rPr lang="en-GB" sz="1200" dirty="0"/>
            </a:br>
            <a:endParaRPr lang="en-US" sz="1200" dirty="0"/>
          </a:p>
        </p:txBody>
      </p:sp>
      <p:pic>
        <p:nvPicPr>
          <p:cNvPr id="30722" name="Picture 2" descr="TensorFlow Agents">
            <a:extLst>
              <a:ext uri="{FF2B5EF4-FFF2-40B4-BE49-F238E27FC236}">
                <a16:creationId xmlns:a16="http://schemas.microsoft.com/office/drawing/2014/main" id="{0DC5AD06-CCCB-D648-9AC4-F3E99BDC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3282" y="2525728"/>
            <a:ext cx="4044617" cy="26964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61AC40-CFE7-234E-8C44-0E82A675C666}"/>
              </a:ext>
            </a:extLst>
          </p:cNvPr>
          <p:cNvPicPr>
            <a:picLocks noChangeAspect="1"/>
          </p:cNvPicPr>
          <p:nvPr/>
        </p:nvPicPr>
        <p:blipFill>
          <a:blip r:embed="rId4"/>
          <a:stretch>
            <a:fillRect/>
          </a:stretch>
        </p:blipFill>
        <p:spPr>
          <a:xfrm>
            <a:off x="860162" y="2774891"/>
            <a:ext cx="5658518" cy="2198083"/>
          </a:xfrm>
          <a:prstGeom prst="rect">
            <a:avLst/>
          </a:prstGeom>
        </p:spPr>
      </p:pic>
      <p:sp>
        <p:nvSpPr>
          <p:cNvPr id="9" name="Rectangle 8">
            <a:extLst>
              <a:ext uri="{FF2B5EF4-FFF2-40B4-BE49-F238E27FC236}">
                <a16:creationId xmlns:a16="http://schemas.microsoft.com/office/drawing/2014/main" id="{85351D75-7ECE-6949-B9D3-E2392FB66439}"/>
              </a:ext>
            </a:extLst>
          </p:cNvPr>
          <p:cNvSpPr/>
          <p:nvPr/>
        </p:nvSpPr>
        <p:spPr>
          <a:xfrm>
            <a:off x="901916" y="5157678"/>
            <a:ext cx="7293605" cy="1600438"/>
          </a:xfrm>
          <a:prstGeom prst="rect">
            <a:avLst/>
          </a:prstGeom>
        </p:spPr>
        <p:txBody>
          <a:bodyPr wrap="square">
            <a:spAutoFit/>
          </a:bodyPr>
          <a:lstStyle/>
          <a:p>
            <a:r>
              <a:rPr lang="en-GB" sz="1400" b="1" u="sng" dirty="0"/>
              <a:t>STEPS</a:t>
            </a:r>
          </a:p>
          <a:p>
            <a:r>
              <a:rPr lang="en-GB" sz="1400" dirty="0"/>
              <a:t>-Create a ”</a:t>
            </a:r>
            <a:r>
              <a:rPr lang="en-GB" sz="1400" dirty="0" err="1"/>
              <a:t>CartPole</a:t>
            </a:r>
            <a:r>
              <a:rPr lang="en-GB" sz="1400" dirty="0"/>
              <a:t>” environment.</a:t>
            </a:r>
          </a:p>
          <a:p>
            <a:r>
              <a:rPr lang="en-GB" sz="1400" dirty="0"/>
              <a:t>-Initializes the status parameters.</a:t>
            </a:r>
          </a:p>
          <a:p>
            <a:r>
              <a:rPr lang="en-GB" sz="1400" dirty="0"/>
              <a:t>-Display the environment.</a:t>
            </a:r>
          </a:p>
          <a:p>
            <a:r>
              <a:rPr lang="en-GB" sz="1400" dirty="0"/>
              <a:t>-Prompt an action with a policy that is ‘random’.</a:t>
            </a:r>
          </a:p>
          <a:p>
            <a:r>
              <a:rPr lang="en-GB" sz="1400" dirty="0"/>
              <a:t>-An action is taken and the environment gives four returns: </a:t>
            </a:r>
            <a:r>
              <a:rPr lang="en-GB" sz="1400" u="sng" dirty="0"/>
              <a:t>Observation</a:t>
            </a:r>
            <a:r>
              <a:rPr lang="en-GB" sz="1400" dirty="0"/>
              <a:t> or status : Angle of the pole, </a:t>
            </a:r>
            <a:r>
              <a:rPr lang="en-GB" sz="1400" u="sng" dirty="0"/>
              <a:t>Reward</a:t>
            </a:r>
            <a:r>
              <a:rPr lang="en-GB" sz="1400" dirty="0"/>
              <a:t>: score, </a:t>
            </a:r>
            <a:r>
              <a:rPr lang="en-GB" sz="1400" u="sng" dirty="0"/>
              <a:t>Done</a:t>
            </a:r>
            <a:r>
              <a:rPr lang="en-GB" sz="1400" dirty="0"/>
              <a:t>: game is over or not over.</a:t>
            </a:r>
            <a:endParaRPr lang="en-GB" sz="1400" b="0" i="0" u="none" strike="noStrike" dirty="0">
              <a:effectLst/>
            </a:endParaRPr>
          </a:p>
        </p:txBody>
      </p:sp>
      <p:grpSp>
        <p:nvGrpSpPr>
          <p:cNvPr id="13" name="Group 12">
            <a:extLst>
              <a:ext uri="{FF2B5EF4-FFF2-40B4-BE49-F238E27FC236}">
                <a16:creationId xmlns:a16="http://schemas.microsoft.com/office/drawing/2014/main" id="{4F04F012-4974-4B49-B749-564F48CC6D71}"/>
              </a:ext>
            </a:extLst>
          </p:cNvPr>
          <p:cNvGrpSpPr/>
          <p:nvPr/>
        </p:nvGrpSpPr>
        <p:grpSpPr>
          <a:xfrm>
            <a:off x="180474" y="694619"/>
            <a:ext cx="647255" cy="738022"/>
            <a:chOff x="4753009" y="790578"/>
            <a:chExt cx="958096" cy="958096"/>
          </a:xfrm>
        </p:grpSpPr>
        <p:sp>
          <p:nvSpPr>
            <p:cNvPr id="15" name="TextBox 14">
              <a:extLst>
                <a:ext uri="{FF2B5EF4-FFF2-40B4-BE49-F238E27FC236}">
                  <a16:creationId xmlns:a16="http://schemas.microsoft.com/office/drawing/2014/main" id="{83C3CBD1-CDC1-8F47-9966-DEA147AE0575}"/>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16" name="Freeform: Shape 44">
              <a:extLst>
                <a:ext uri="{FF2B5EF4-FFF2-40B4-BE49-F238E27FC236}">
                  <a16:creationId xmlns:a16="http://schemas.microsoft.com/office/drawing/2014/main" id="{71A5C948-596D-F14B-AEA3-D2A971622E15}"/>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45B94DB7-8654-A341-9A9C-B37275F15CB5}"/>
              </a:ext>
            </a:extLst>
          </p:cNvPr>
          <p:cNvSpPr txBox="1"/>
          <p:nvPr/>
        </p:nvSpPr>
        <p:spPr>
          <a:xfrm>
            <a:off x="860162" y="777249"/>
            <a:ext cx="8099300" cy="461665"/>
          </a:xfrm>
          <a:prstGeom prst="rect">
            <a:avLst/>
          </a:prstGeom>
          <a:noFill/>
        </p:spPr>
        <p:txBody>
          <a:bodyPr wrap="square" rtlCol="0">
            <a:spAutoFit/>
          </a:bodyPr>
          <a:lstStyle/>
          <a:p>
            <a:r>
              <a:rPr lang="en-US" altLang="ko-KR" sz="2400" b="1" dirty="0">
                <a:cs typeface="Arial" pitchFamily="34" charset="0"/>
              </a:rPr>
              <a:t>Reinforcement Learning (RL) in Robotics</a:t>
            </a:r>
          </a:p>
        </p:txBody>
      </p:sp>
    </p:spTree>
    <p:extLst>
      <p:ext uri="{BB962C8B-B14F-4D97-AF65-F5344CB8AC3E}">
        <p14:creationId xmlns:p14="http://schemas.microsoft.com/office/powerpoint/2010/main" val="3776954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D0240DEF-7BD5-0542-A523-DCBCE9D02F84}"/>
              </a:ext>
            </a:extLst>
          </p:cNvPr>
          <p:cNvSpPr>
            <a:spLocks noGrp="1"/>
          </p:cNvSpPr>
          <p:nvPr>
            <p:ph type="title"/>
          </p:nvPr>
        </p:nvSpPr>
        <p:spPr/>
        <p:txBody>
          <a:bodyPr/>
          <a:lstStyle/>
          <a:p>
            <a:pPr eaLnBrk="1" hangingPunct="1"/>
            <a:r>
              <a:rPr lang="en-US" altLang="en-US" b="1" dirty="0">
                <a:ea typeface="ＭＳ Ｐゴシック" panose="020B0600070205080204" pitchFamily="34" charset="-128"/>
              </a:rPr>
              <a:t>Class Expectations</a:t>
            </a:r>
          </a:p>
        </p:txBody>
      </p:sp>
      <p:sp>
        <p:nvSpPr>
          <p:cNvPr id="22530" name="Content Placeholder 2">
            <a:extLst>
              <a:ext uri="{FF2B5EF4-FFF2-40B4-BE49-F238E27FC236}">
                <a16:creationId xmlns:a16="http://schemas.microsoft.com/office/drawing/2014/main" id="{81607ABA-AA81-9747-8549-B44E4EDC31F4}"/>
              </a:ext>
            </a:extLst>
          </p:cNvPr>
          <p:cNvSpPr>
            <a:spLocks noGrp="1"/>
          </p:cNvSpPr>
          <p:nvPr>
            <p:ph idx="1"/>
          </p:nvPr>
        </p:nvSpPr>
        <p:spPr/>
        <p:txBody>
          <a:bodyPr>
            <a:normAutofit/>
          </a:bodyPr>
          <a:lstStyle/>
          <a:p>
            <a:pPr eaLnBrk="1" hangingPunct="1">
              <a:lnSpc>
                <a:spcPct val="150000"/>
              </a:lnSpc>
            </a:pPr>
            <a:r>
              <a:rPr lang="en-US" altLang="en-US" dirty="0">
                <a:ea typeface="ＭＳ Ｐゴシック" panose="020B0600070205080204" pitchFamily="34" charset="-128"/>
              </a:rPr>
              <a:t>Class participation – Your input is needed for good discussion</a:t>
            </a:r>
          </a:p>
          <a:p>
            <a:pPr eaLnBrk="1" hangingPunct="1">
              <a:lnSpc>
                <a:spcPct val="150000"/>
              </a:lnSpc>
            </a:pPr>
            <a:r>
              <a:rPr lang="en-US" altLang="en-US" dirty="0">
                <a:ea typeface="ＭＳ Ｐゴシック" panose="020B0600070205080204" pitchFamily="34" charset="-128"/>
              </a:rPr>
              <a:t>Keep up with reading material</a:t>
            </a:r>
          </a:p>
          <a:p>
            <a:pPr eaLnBrk="1" hangingPunct="1">
              <a:lnSpc>
                <a:spcPct val="150000"/>
              </a:lnSpc>
            </a:pPr>
            <a:r>
              <a:rPr lang="en-US" altLang="en-US" dirty="0">
                <a:ea typeface="ＭＳ Ｐゴシック" panose="020B0600070205080204" pitchFamily="34" charset="-128"/>
              </a:rPr>
              <a:t>Complete assignments and projects on time</a:t>
            </a:r>
          </a:p>
          <a:p>
            <a:pPr eaLnBrk="1" hangingPunct="1">
              <a:lnSpc>
                <a:spcPct val="150000"/>
              </a:lnSpc>
            </a:pPr>
            <a:r>
              <a:rPr lang="en-US" altLang="en-US" dirty="0">
                <a:ea typeface="ＭＳ Ｐゴシック" panose="020B0600070205080204" pitchFamily="34" charset="-128"/>
              </a:rPr>
              <a:t>Submit clean, organized, and concise CW reports</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
        <p:nvSpPr>
          <p:cNvPr id="22531" name="Slide Number Placeholder 3">
            <a:extLst>
              <a:ext uri="{FF2B5EF4-FFF2-40B4-BE49-F238E27FC236}">
                <a16:creationId xmlns:a16="http://schemas.microsoft.com/office/drawing/2014/main" id="{19FDFF6D-54EB-3F45-9053-109161180B1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B199985-3A50-6E41-8001-0F3607B88114}" type="slidenum">
              <a:rPr lang="en-US" altLang="en-US" sz="1200">
                <a:solidFill>
                  <a:srgbClr val="898989"/>
                </a:solidFill>
                <a:latin typeface="Calibri" panose="020F0502020204030204" pitchFamily="34" charset="0"/>
              </a:rPr>
              <a:pPr eaLnBrk="1" hangingPunct="1"/>
              <a:t>3</a:t>
            </a:fld>
            <a:endParaRPr lang="en-US" altLang="en-US" sz="1200">
              <a:solidFill>
                <a:srgbClr val="898989"/>
              </a:solidFill>
              <a:latin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C79E0F7-1391-3F4C-8DAD-AF33B93DD957}"/>
              </a:ext>
            </a:extLst>
          </p:cNvPr>
          <p:cNvSpPr txBox="1"/>
          <p:nvPr/>
        </p:nvSpPr>
        <p:spPr>
          <a:xfrm>
            <a:off x="10684042" y="6192253"/>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479F5BCA-830A-0D49-BEF5-CB0EB8A26871}"/>
              </a:ext>
            </a:extLst>
          </p:cNvPr>
          <p:cNvSpPr/>
          <p:nvPr/>
        </p:nvSpPr>
        <p:spPr>
          <a:xfrm>
            <a:off x="860162" y="1375149"/>
            <a:ext cx="9466314" cy="2123658"/>
          </a:xfrm>
          <a:prstGeom prst="rect">
            <a:avLst/>
          </a:prstGeom>
        </p:spPr>
        <p:txBody>
          <a:bodyPr wrap="square">
            <a:spAutoFit/>
          </a:bodyPr>
          <a:lstStyle/>
          <a:p>
            <a:r>
              <a:rPr lang="en-GB" b="1" dirty="0"/>
              <a:t>Autonomous Taxi  with Q-learning</a:t>
            </a:r>
          </a:p>
          <a:p>
            <a:endParaRPr lang="en-GB" b="1" dirty="0"/>
          </a:p>
          <a:p>
            <a:r>
              <a:rPr lang="en-GB" dirty="0"/>
              <a:t>There are 4 locations (labelled by different letters) and your job is to pick up the passenger at one location and drop him off in another. You receive +20 points for a successful drop-off and lose 1 point for every timestep it takes. There is also a 10-point penalty for illegal pick-up and drop-off actions. Think of this example as a robot autonomous vehicle.</a:t>
            </a:r>
            <a:endParaRPr lang="en-GB" b="1" dirty="0"/>
          </a:p>
          <a:p>
            <a:br>
              <a:rPr lang="en-GB" sz="1200" dirty="0"/>
            </a:br>
            <a:endParaRPr lang="en-US" sz="1200" dirty="0"/>
          </a:p>
        </p:txBody>
      </p:sp>
      <p:pic>
        <p:nvPicPr>
          <p:cNvPr id="8" name="Picture 7">
            <a:extLst>
              <a:ext uri="{FF2B5EF4-FFF2-40B4-BE49-F238E27FC236}">
                <a16:creationId xmlns:a16="http://schemas.microsoft.com/office/drawing/2014/main" id="{DE505C01-C3B5-4A42-87C9-624FEA18C725}"/>
              </a:ext>
            </a:extLst>
          </p:cNvPr>
          <p:cNvPicPr>
            <a:picLocks noChangeAspect="1"/>
          </p:cNvPicPr>
          <p:nvPr/>
        </p:nvPicPr>
        <p:blipFill>
          <a:blip r:embed="rId2"/>
          <a:stretch>
            <a:fillRect/>
          </a:stretch>
        </p:blipFill>
        <p:spPr>
          <a:xfrm>
            <a:off x="3416755" y="3346655"/>
            <a:ext cx="8775245" cy="3511345"/>
          </a:xfrm>
          <a:prstGeom prst="rect">
            <a:avLst/>
          </a:prstGeom>
        </p:spPr>
      </p:pic>
      <p:pic>
        <p:nvPicPr>
          <p:cNvPr id="32770" name="Picture 2" descr="Reinforcement learning – Part 1: Introduction to Q-learning | Novatec">
            <a:extLst>
              <a:ext uri="{FF2B5EF4-FFF2-40B4-BE49-F238E27FC236}">
                <a16:creationId xmlns:a16="http://schemas.microsoft.com/office/drawing/2014/main" id="{3EC7D942-1FFE-F44D-AC31-09ABD4815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29" y="3346654"/>
            <a:ext cx="2220601" cy="351134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AB4F84E-FA94-F24D-92C4-1EFB4F2FC52B}"/>
              </a:ext>
            </a:extLst>
          </p:cNvPr>
          <p:cNvGrpSpPr/>
          <p:nvPr/>
        </p:nvGrpSpPr>
        <p:grpSpPr>
          <a:xfrm>
            <a:off x="180474" y="694619"/>
            <a:ext cx="647255" cy="738022"/>
            <a:chOff x="4753009" y="790578"/>
            <a:chExt cx="958096" cy="958096"/>
          </a:xfrm>
        </p:grpSpPr>
        <p:sp>
          <p:nvSpPr>
            <p:cNvPr id="13" name="TextBox 12">
              <a:extLst>
                <a:ext uri="{FF2B5EF4-FFF2-40B4-BE49-F238E27FC236}">
                  <a16:creationId xmlns:a16="http://schemas.microsoft.com/office/drawing/2014/main" id="{CCEEDC63-11F4-BC41-84A7-578993B48C57}"/>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15" name="Freeform: Shape 44">
              <a:extLst>
                <a:ext uri="{FF2B5EF4-FFF2-40B4-BE49-F238E27FC236}">
                  <a16:creationId xmlns:a16="http://schemas.microsoft.com/office/drawing/2014/main" id="{B506E39E-D893-0543-8F4C-1377DEBD7A95}"/>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6" name="TextBox 15">
            <a:extLst>
              <a:ext uri="{FF2B5EF4-FFF2-40B4-BE49-F238E27FC236}">
                <a16:creationId xmlns:a16="http://schemas.microsoft.com/office/drawing/2014/main" id="{2D4FC1AF-0C40-ED42-ABA0-1FD3211ABE17}"/>
              </a:ext>
            </a:extLst>
          </p:cNvPr>
          <p:cNvSpPr txBox="1"/>
          <p:nvPr/>
        </p:nvSpPr>
        <p:spPr>
          <a:xfrm>
            <a:off x="860162" y="777249"/>
            <a:ext cx="8099300" cy="461665"/>
          </a:xfrm>
          <a:prstGeom prst="rect">
            <a:avLst/>
          </a:prstGeom>
          <a:noFill/>
        </p:spPr>
        <p:txBody>
          <a:bodyPr wrap="square" rtlCol="0">
            <a:spAutoFit/>
          </a:bodyPr>
          <a:lstStyle/>
          <a:p>
            <a:r>
              <a:rPr lang="en-US" altLang="ko-KR" sz="2400" b="1" dirty="0">
                <a:cs typeface="Arial" pitchFamily="34" charset="0"/>
              </a:rPr>
              <a:t>Reinforcement Learning (RL) in Robotics</a:t>
            </a:r>
          </a:p>
        </p:txBody>
      </p:sp>
    </p:spTree>
    <p:extLst>
      <p:ext uri="{BB962C8B-B14F-4D97-AF65-F5344CB8AC3E}">
        <p14:creationId xmlns:p14="http://schemas.microsoft.com/office/powerpoint/2010/main" val="863981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8542"/>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5</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1E71B42-DEA3-AF4B-8E3A-0FCD1E854232}"/>
              </a:ext>
            </a:extLst>
          </p:cNvPr>
          <p:cNvSpPr txBox="1"/>
          <p:nvPr/>
        </p:nvSpPr>
        <p:spPr>
          <a:xfrm>
            <a:off x="934258" y="800101"/>
            <a:ext cx="6713701" cy="461665"/>
          </a:xfrm>
          <a:prstGeom prst="rect">
            <a:avLst/>
          </a:prstGeom>
          <a:noFill/>
        </p:spPr>
        <p:txBody>
          <a:bodyPr wrap="square" rtlCol="0">
            <a:spAutoFit/>
          </a:bodyPr>
          <a:lstStyle/>
          <a:p>
            <a:r>
              <a:rPr lang="en-US" altLang="ko-KR" sz="2400" b="1" dirty="0">
                <a:cs typeface="Arial" pitchFamily="34" charset="0"/>
              </a:rPr>
              <a:t>Summary</a:t>
            </a:r>
          </a:p>
        </p:txBody>
      </p:sp>
      <p:sp>
        <p:nvSpPr>
          <p:cNvPr id="6" name="TextBox 5">
            <a:extLst>
              <a:ext uri="{FF2B5EF4-FFF2-40B4-BE49-F238E27FC236}">
                <a16:creationId xmlns:a16="http://schemas.microsoft.com/office/drawing/2014/main" id="{B2684531-BABB-394B-BC49-4BD3E74FFF32}"/>
              </a:ext>
            </a:extLst>
          </p:cNvPr>
          <p:cNvSpPr txBox="1"/>
          <p:nvPr/>
        </p:nvSpPr>
        <p:spPr>
          <a:xfrm>
            <a:off x="827729" y="1463173"/>
            <a:ext cx="8655665" cy="3847207"/>
          </a:xfrm>
          <a:prstGeom prst="rect">
            <a:avLst/>
          </a:prstGeom>
          <a:noFill/>
        </p:spPr>
        <p:txBody>
          <a:bodyPr wrap="square" rtlCol="0">
            <a:spAutoFit/>
          </a:bodyPr>
          <a:lstStyle/>
          <a:p>
            <a:endParaRPr lang="en-US" sz="2000" dirty="0"/>
          </a:p>
          <a:p>
            <a:pPr marL="342900" indent="-342900">
              <a:buFont typeface="Arial" panose="020B0604020202020204" pitchFamily="34" charset="0"/>
              <a:buChar char="•"/>
            </a:pPr>
            <a:r>
              <a:rPr lang="en-US" sz="2000" dirty="0"/>
              <a:t>Discussed role of automation in the industry</a:t>
            </a:r>
          </a:p>
          <a:p>
            <a:pPr marL="342900" indent="-342900">
              <a:buFont typeface="Arial" panose="020B0604020202020204" pitchFamily="34" charset="0"/>
              <a:buChar char="•"/>
            </a:pPr>
            <a:r>
              <a:rPr lang="en-US" sz="2000" dirty="0"/>
              <a:t>Discussed the importance of automation in the manufacturing</a:t>
            </a:r>
          </a:p>
          <a:p>
            <a:pPr marL="342900" indent="-342900">
              <a:buFont typeface="Arial" panose="020B0604020202020204" pitchFamily="34" charset="0"/>
              <a:buChar char="•"/>
            </a:pPr>
            <a:r>
              <a:rPr lang="en-US" sz="2000" dirty="0"/>
              <a:t>Discussed industrial products life cycle</a:t>
            </a:r>
          </a:p>
          <a:p>
            <a:pPr marL="342900" indent="-342900">
              <a:buFont typeface="Arial" panose="020B0604020202020204" pitchFamily="34" charset="0"/>
              <a:buChar char="•"/>
            </a:pPr>
            <a:r>
              <a:rPr lang="en-US" sz="2000" dirty="0"/>
              <a:t>Discussed type of production systems</a:t>
            </a:r>
          </a:p>
          <a:p>
            <a:pPr marL="342900" indent="-342900">
              <a:buFont typeface="Arial" panose="020B0604020202020204" pitchFamily="34" charset="0"/>
              <a:buChar char="•"/>
            </a:pPr>
            <a:r>
              <a:rPr lang="en-US" sz="2000" dirty="0"/>
              <a:t>Discussed types of automation systems: Amazon robotic family</a:t>
            </a:r>
          </a:p>
          <a:p>
            <a:pPr marL="342900" indent="-342900">
              <a:buFont typeface="Arial" panose="020B0604020202020204" pitchFamily="34" charset="0"/>
              <a:buChar char="•"/>
            </a:pPr>
            <a:r>
              <a:rPr lang="en-US" sz="2000" dirty="0"/>
              <a:t>Discussed Kuka manipulator system in manufacturing systems</a:t>
            </a:r>
          </a:p>
          <a:p>
            <a:pPr marL="342900" indent="-342900">
              <a:buFont typeface="Arial" panose="020B0604020202020204" pitchFamily="34" charset="0"/>
              <a:buChar char="•"/>
            </a:pPr>
            <a:r>
              <a:rPr lang="en-US" sz="2000" dirty="0"/>
              <a:t>Discussed RL algorithm and its application in the industry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92316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57B11EC0-03C7-0645-A5D1-40DC9AFE2BB0}"/>
              </a:ext>
            </a:extLst>
          </p:cNvPr>
          <p:cNvSpPr/>
          <p:nvPr/>
        </p:nvSpPr>
        <p:spPr>
          <a:xfrm>
            <a:off x="1620" y="2653145"/>
            <a:ext cx="12191903" cy="1551709"/>
          </a:xfrm>
          <a:prstGeom prst="rect">
            <a:avLst/>
          </a:prstGeom>
          <a:solidFill>
            <a:schemeClr val="accent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FD2F3C4-6971-974F-B046-B577DD709CDD}"/>
              </a:ext>
            </a:extLst>
          </p:cNvPr>
          <p:cNvSpPr txBox="1"/>
          <p:nvPr/>
        </p:nvSpPr>
        <p:spPr>
          <a:xfrm>
            <a:off x="0" y="2727526"/>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TextBox 8">
            <a:extLst>
              <a:ext uri="{FF2B5EF4-FFF2-40B4-BE49-F238E27FC236}">
                <a16:creationId xmlns:a16="http://schemas.microsoft.com/office/drawing/2014/main" id="{6717BC03-BDC0-FE4E-BB02-2932141C44E5}"/>
              </a:ext>
            </a:extLst>
          </p:cNvPr>
          <p:cNvSpPr txBox="1"/>
          <p:nvPr/>
        </p:nvSpPr>
        <p:spPr>
          <a:xfrm>
            <a:off x="4624657" y="2727526"/>
            <a:ext cx="2945731" cy="1477328"/>
          </a:xfrm>
          <a:prstGeom prst="rect">
            <a:avLst/>
          </a:prstGeom>
          <a:noFill/>
        </p:spPr>
        <p:txBody>
          <a:bodyPr wrap="square" rtlCol="0" anchor="ctr">
            <a:spAutoFit/>
          </a:bodyPr>
          <a:lstStyle/>
          <a:p>
            <a:pPr algn="ctr"/>
            <a:endParaRPr lang="en-US" altLang="ko-KR" sz="3000" b="1" dirty="0">
              <a:solidFill>
                <a:schemeClr val="bg1"/>
              </a:solidFill>
              <a:cs typeface="Arial" pitchFamily="34" charset="0"/>
            </a:endParaRPr>
          </a:p>
          <a:p>
            <a:pPr algn="ctr"/>
            <a:endParaRPr lang="en-US" altLang="ko-KR" sz="3000" b="1" dirty="0">
              <a:solidFill>
                <a:schemeClr val="bg1"/>
              </a:solidFill>
              <a:cs typeface="Arial" pitchFamily="34" charset="0"/>
            </a:endParaRPr>
          </a:p>
          <a:p>
            <a:pPr algn="ctr"/>
            <a:r>
              <a:rPr lang="en-US" altLang="ko-KR" sz="3000" b="1" dirty="0">
                <a:solidFill>
                  <a:schemeClr val="bg1"/>
                </a:solidFill>
                <a:cs typeface="Arial" pitchFamily="34" charset="0"/>
              </a:rPr>
              <a:t>ANY QUESTIONS?</a:t>
            </a:r>
          </a:p>
        </p:txBody>
      </p:sp>
    </p:spTree>
    <p:extLst>
      <p:ext uri="{BB962C8B-B14F-4D97-AF65-F5344CB8AC3E}">
        <p14:creationId xmlns:p14="http://schemas.microsoft.com/office/powerpoint/2010/main" val="3077797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8E4F7-5730-CA41-B873-1EDAD5169DFC}"/>
              </a:ext>
            </a:extLst>
          </p:cNvPr>
          <p:cNvSpPr txBox="1"/>
          <p:nvPr/>
        </p:nvSpPr>
        <p:spPr>
          <a:xfrm>
            <a:off x="637674" y="493376"/>
            <a:ext cx="2563009" cy="861774"/>
          </a:xfrm>
          <a:prstGeom prst="rect">
            <a:avLst/>
          </a:prstGeom>
          <a:noFill/>
        </p:spPr>
        <p:txBody>
          <a:bodyPr wrap="none" rtlCol="0">
            <a:spAutoFit/>
          </a:bodyPr>
          <a:lstStyle/>
          <a:p>
            <a:r>
              <a:rPr lang="en-US" sz="5000" b="1" u="sng" dirty="0"/>
              <a:t>Contents</a:t>
            </a:r>
          </a:p>
        </p:txBody>
      </p:sp>
      <p:grpSp>
        <p:nvGrpSpPr>
          <p:cNvPr id="3" name="Group 2">
            <a:extLst>
              <a:ext uri="{FF2B5EF4-FFF2-40B4-BE49-F238E27FC236}">
                <a16:creationId xmlns:a16="http://schemas.microsoft.com/office/drawing/2014/main" id="{934A1C3B-D785-5B48-964B-BE16F9CE5F2E}"/>
              </a:ext>
            </a:extLst>
          </p:cNvPr>
          <p:cNvGrpSpPr/>
          <p:nvPr/>
        </p:nvGrpSpPr>
        <p:grpSpPr>
          <a:xfrm>
            <a:off x="593541" y="1952556"/>
            <a:ext cx="691388" cy="738022"/>
            <a:chOff x="4753009" y="790578"/>
            <a:chExt cx="958096" cy="958096"/>
          </a:xfrm>
        </p:grpSpPr>
        <p:sp>
          <p:nvSpPr>
            <p:cNvPr id="5" name="TextBox 4">
              <a:extLst>
                <a:ext uri="{FF2B5EF4-FFF2-40B4-BE49-F238E27FC236}">
                  <a16:creationId xmlns:a16="http://schemas.microsoft.com/office/drawing/2014/main" id="{A7A144CD-4D36-C444-9BEF-7C3120AE188B}"/>
                </a:ext>
              </a:extLst>
            </p:cNvPr>
            <p:cNvSpPr txBox="1"/>
            <p:nvPr/>
          </p:nvSpPr>
          <p:spPr>
            <a:xfrm>
              <a:off x="4753009" y="914221"/>
              <a:ext cx="958096" cy="523220"/>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6" name="Freeform: Shape 44">
              <a:extLst>
                <a:ext uri="{FF2B5EF4-FFF2-40B4-BE49-F238E27FC236}">
                  <a16:creationId xmlns:a16="http://schemas.microsoft.com/office/drawing/2014/main" id="{431D07C8-7E34-7449-B43A-DAFC70236B58}"/>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ED66FE89-D108-B442-B493-C1215575B347}"/>
              </a:ext>
            </a:extLst>
          </p:cNvPr>
          <p:cNvGrpSpPr/>
          <p:nvPr/>
        </p:nvGrpSpPr>
        <p:grpSpPr>
          <a:xfrm>
            <a:off x="637673" y="2949018"/>
            <a:ext cx="647255" cy="738022"/>
            <a:chOff x="4753009" y="790578"/>
            <a:chExt cx="958096" cy="958096"/>
          </a:xfrm>
        </p:grpSpPr>
        <p:sp>
          <p:nvSpPr>
            <p:cNvPr id="11" name="TextBox 10">
              <a:extLst>
                <a:ext uri="{FF2B5EF4-FFF2-40B4-BE49-F238E27FC236}">
                  <a16:creationId xmlns:a16="http://schemas.microsoft.com/office/drawing/2014/main" id="{E6773126-4ED3-2243-9003-C81281CA1155}"/>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2" name="Freeform: Shape 44">
              <a:extLst>
                <a:ext uri="{FF2B5EF4-FFF2-40B4-BE49-F238E27FC236}">
                  <a16:creationId xmlns:a16="http://schemas.microsoft.com/office/drawing/2014/main" id="{368C41B4-05E7-BA4D-A447-21D6277BECE1}"/>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5B582C72-2196-6046-B1C6-AEA418F3D8DC}"/>
              </a:ext>
            </a:extLst>
          </p:cNvPr>
          <p:cNvGrpSpPr/>
          <p:nvPr/>
        </p:nvGrpSpPr>
        <p:grpSpPr>
          <a:xfrm>
            <a:off x="637673" y="3890911"/>
            <a:ext cx="7367336" cy="738022"/>
            <a:chOff x="4753009" y="790578"/>
            <a:chExt cx="10209336" cy="958096"/>
          </a:xfrm>
        </p:grpSpPr>
        <p:sp>
          <p:nvSpPr>
            <p:cNvPr id="25" name="TextBox 24">
              <a:extLst>
                <a:ext uri="{FF2B5EF4-FFF2-40B4-BE49-F238E27FC236}">
                  <a16:creationId xmlns:a16="http://schemas.microsoft.com/office/drawing/2014/main" id="{B4150966-2E33-564B-9D16-1A6F029E217F}"/>
                </a:ext>
              </a:extLst>
            </p:cNvPr>
            <p:cNvSpPr txBox="1"/>
            <p:nvPr/>
          </p:nvSpPr>
          <p:spPr>
            <a:xfrm>
              <a:off x="5869980" y="954175"/>
              <a:ext cx="9092365" cy="599331"/>
            </a:xfrm>
            <a:prstGeom prst="rect">
              <a:avLst/>
            </a:prstGeom>
            <a:noFill/>
          </p:spPr>
          <p:txBody>
            <a:bodyPr wrap="square" rtlCol="0">
              <a:spAutoFit/>
            </a:bodyPr>
            <a:lstStyle/>
            <a:p>
              <a:r>
                <a:rPr lang="en-US" altLang="ko-KR" sz="2400" b="1" dirty="0">
                  <a:cs typeface="Arial" pitchFamily="34" charset="0"/>
                </a:rPr>
                <a:t>Robotic Automation: Automobile Manufacturing</a:t>
              </a:r>
            </a:p>
          </p:txBody>
        </p:sp>
        <p:sp>
          <p:nvSpPr>
            <p:cNvPr id="23" name="TextBox 22">
              <a:extLst>
                <a:ext uri="{FF2B5EF4-FFF2-40B4-BE49-F238E27FC236}">
                  <a16:creationId xmlns:a16="http://schemas.microsoft.com/office/drawing/2014/main" id="{28DCD382-F484-224C-90E7-5CFCE6C1457F}"/>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3</a:t>
              </a:r>
              <a:endParaRPr lang="ko-KR" altLang="en-US" sz="2800" b="1" dirty="0">
                <a:cs typeface="Arial" pitchFamily="34" charset="0"/>
              </a:endParaRPr>
            </a:p>
          </p:txBody>
        </p:sp>
        <p:sp>
          <p:nvSpPr>
            <p:cNvPr id="24" name="Freeform: Shape 44">
              <a:extLst>
                <a:ext uri="{FF2B5EF4-FFF2-40B4-BE49-F238E27FC236}">
                  <a16:creationId xmlns:a16="http://schemas.microsoft.com/office/drawing/2014/main" id="{22FAECBD-0704-6847-B77D-91F9BB62604E}"/>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7" name="TextBox 26">
            <a:extLst>
              <a:ext uri="{FF2B5EF4-FFF2-40B4-BE49-F238E27FC236}">
                <a16:creationId xmlns:a16="http://schemas.microsoft.com/office/drawing/2014/main" id="{E8485532-A663-5443-ACF5-E7ABB9777AA1}"/>
              </a:ext>
            </a:extLst>
          </p:cNvPr>
          <p:cNvSpPr txBox="1"/>
          <p:nvPr/>
        </p:nvSpPr>
        <p:spPr>
          <a:xfrm>
            <a:off x="1443711" y="3119526"/>
            <a:ext cx="7331322" cy="461665"/>
          </a:xfrm>
          <a:prstGeom prst="rect">
            <a:avLst/>
          </a:prstGeom>
          <a:noFill/>
        </p:spPr>
        <p:txBody>
          <a:bodyPr wrap="square" rtlCol="0">
            <a:spAutoFit/>
          </a:bodyPr>
          <a:lstStyle/>
          <a:p>
            <a:r>
              <a:rPr lang="en-US" altLang="ko-KR" sz="2400" b="1" dirty="0">
                <a:cs typeface="Arial" pitchFamily="34" charset="0"/>
              </a:rPr>
              <a:t>Robotic Automation : Amazon Robotic Family</a:t>
            </a:r>
          </a:p>
        </p:txBody>
      </p:sp>
      <p:sp>
        <p:nvSpPr>
          <p:cNvPr id="28" name="TextBox 27">
            <a:extLst>
              <a:ext uri="{FF2B5EF4-FFF2-40B4-BE49-F238E27FC236}">
                <a16:creationId xmlns:a16="http://schemas.microsoft.com/office/drawing/2014/main" id="{5E936FC4-28C1-CD4D-BD7E-C7453C9508C1}"/>
              </a:ext>
            </a:extLst>
          </p:cNvPr>
          <p:cNvSpPr txBox="1"/>
          <p:nvPr/>
        </p:nvSpPr>
        <p:spPr>
          <a:xfrm>
            <a:off x="1443711" y="2098060"/>
            <a:ext cx="6561300" cy="461665"/>
          </a:xfrm>
          <a:prstGeom prst="rect">
            <a:avLst/>
          </a:prstGeom>
          <a:noFill/>
        </p:spPr>
        <p:txBody>
          <a:bodyPr wrap="square" rtlCol="0">
            <a:spAutoFit/>
          </a:bodyPr>
          <a:lstStyle/>
          <a:p>
            <a:r>
              <a:rPr lang="en-US" altLang="ko-KR" sz="2400" b="1" dirty="0">
                <a:cs typeface="Arial" pitchFamily="34" charset="0"/>
              </a:rPr>
              <a:t>Robotic Automation in Factories</a:t>
            </a:r>
          </a:p>
        </p:txBody>
      </p:sp>
      <p:sp>
        <p:nvSpPr>
          <p:cNvPr id="29" name="TextBox 28">
            <a:extLst>
              <a:ext uri="{FF2B5EF4-FFF2-40B4-BE49-F238E27FC236}">
                <a16:creationId xmlns:a16="http://schemas.microsoft.com/office/drawing/2014/main" id="{A4DC3E1E-6AE4-0C47-BCE7-1B8B9148D448}"/>
              </a:ext>
            </a:extLst>
          </p:cNvPr>
          <p:cNvSpPr txBox="1"/>
          <p:nvPr/>
        </p:nvSpPr>
        <p:spPr>
          <a:xfrm>
            <a:off x="1443710" y="5820164"/>
            <a:ext cx="6982629" cy="461665"/>
          </a:xfrm>
          <a:prstGeom prst="rect">
            <a:avLst/>
          </a:prstGeom>
          <a:noFill/>
        </p:spPr>
        <p:txBody>
          <a:bodyPr wrap="square" rtlCol="0">
            <a:spAutoFit/>
          </a:bodyPr>
          <a:lstStyle/>
          <a:p>
            <a:r>
              <a:rPr lang="en-US" altLang="ko-KR" sz="2400" b="1" dirty="0">
                <a:cs typeface="Arial" pitchFamily="34" charset="0"/>
              </a:rPr>
              <a:t>Summary</a:t>
            </a:r>
          </a:p>
        </p:txBody>
      </p:sp>
      <p:grpSp>
        <p:nvGrpSpPr>
          <p:cNvPr id="33" name="Group 32">
            <a:extLst>
              <a:ext uri="{FF2B5EF4-FFF2-40B4-BE49-F238E27FC236}">
                <a16:creationId xmlns:a16="http://schemas.microsoft.com/office/drawing/2014/main" id="{C7E51419-9F2D-464D-A3B0-8ACC23A318D8}"/>
              </a:ext>
            </a:extLst>
          </p:cNvPr>
          <p:cNvGrpSpPr/>
          <p:nvPr/>
        </p:nvGrpSpPr>
        <p:grpSpPr>
          <a:xfrm>
            <a:off x="630434" y="4714211"/>
            <a:ext cx="698628" cy="738022"/>
            <a:chOff x="4753009" y="790578"/>
            <a:chExt cx="958096" cy="958096"/>
          </a:xfrm>
        </p:grpSpPr>
        <p:sp>
          <p:nvSpPr>
            <p:cNvPr id="34" name="TextBox 33">
              <a:extLst>
                <a:ext uri="{FF2B5EF4-FFF2-40B4-BE49-F238E27FC236}">
                  <a16:creationId xmlns:a16="http://schemas.microsoft.com/office/drawing/2014/main" id="{1D14FC76-87B8-2F49-90BA-31C2320D5073}"/>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35" name="Freeform: Shape 44">
              <a:extLst>
                <a:ext uri="{FF2B5EF4-FFF2-40B4-BE49-F238E27FC236}">
                  <a16:creationId xmlns:a16="http://schemas.microsoft.com/office/drawing/2014/main" id="{B19DA5D3-9DDB-FA44-9138-A3AECBF42053}"/>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36" name="TextBox 35">
            <a:extLst>
              <a:ext uri="{FF2B5EF4-FFF2-40B4-BE49-F238E27FC236}">
                <a16:creationId xmlns:a16="http://schemas.microsoft.com/office/drawing/2014/main" id="{9C110508-1483-184E-A44D-8F066D3466C5}"/>
              </a:ext>
            </a:extLst>
          </p:cNvPr>
          <p:cNvSpPr txBox="1"/>
          <p:nvPr/>
        </p:nvSpPr>
        <p:spPr>
          <a:xfrm>
            <a:off x="1443710" y="4807563"/>
            <a:ext cx="8099300" cy="461665"/>
          </a:xfrm>
          <a:prstGeom prst="rect">
            <a:avLst/>
          </a:prstGeom>
          <a:noFill/>
        </p:spPr>
        <p:txBody>
          <a:bodyPr wrap="square" rtlCol="0">
            <a:spAutoFit/>
          </a:bodyPr>
          <a:lstStyle/>
          <a:p>
            <a:r>
              <a:rPr lang="en-US" altLang="ko-KR" sz="2400" b="1" dirty="0">
                <a:cs typeface="Arial" pitchFamily="34" charset="0"/>
              </a:rPr>
              <a:t>Reinforcement Learning (RL) in Robotics</a:t>
            </a:r>
          </a:p>
        </p:txBody>
      </p:sp>
      <p:grpSp>
        <p:nvGrpSpPr>
          <p:cNvPr id="37" name="Group 36">
            <a:extLst>
              <a:ext uri="{FF2B5EF4-FFF2-40B4-BE49-F238E27FC236}">
                <a16:creationId xmlns:a16="http://schemas.microsoft.com/office/drawing/2014/main" id="{49ACAA05-E728-434F-8B67-F76E2FD576CE}"/>
              </a:ext>
            </a:extLst>
          </p:cNvPr>
          <p:cNvGrpSpPr/>
          <p:nvPr/>
        </p:nvGrpSpPr>
        <p:grpSpPr>
          <a:xfrm>
            <a:off x="637672" y="5626602"/>
            <a:ext cx="698628" cy="738022"/>
            <a:chOff x="4753009" y="790578"/>
            <a:chExt cx="958096" cy="958096"/>
          </a:xfrm>
        </p:grpSpPr>
        <p:sp>
          <p:nvSpPr>
            <p:cNvPr id="38" name="TextBox 37">
              <a:extLst>
                <a:ext uri="{FF2B5EF4-FFF2-40B4-BE49-F238E27FC236}">
                  <a16:creationId xmlns:a16="http://schemas.microsoft.com/office/drawing/2014/main" id="{BA3E9E3A-D58C-7344-9EA9-B659215C68D5}"/>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5</a:t>
              </a:r>
              <a:endParaRPr lang="ko-KR" altLang="en-US" sz="2800" b="1" dirty="0">
                <a:cs typeface="Arial" pitchFamily="34" charset="0"/>
              </a:endParaRPr>
            </a:p>
          </p:txBody>
        </p:sp>
        <p:sp>
          <p:nvSpPr>
            <p:cNvPr id="39" name="Freeform: Shape 44">
              <a:extLst>
                <a:ext uri="{FF2B5EF4-FFF2-40B4-BE49-F238E27FC236}">
                  <a16:creationId xmlns:a16="http://schemas.microsoft.com/office/drawing/2014/main" id="{404A5B2F-73C2-5F45-938D-9870956755ED}"/>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87102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1E71B42-DEA3-AF4B-8E3A-0FCD1E854232}"/>
              </a:ext>
            </a:extLst>
          </p:cNvPr>
          <p:cNvSpPr txBox="1"/>
          <p:nvPr/>
        </p:nvSpPr>
        <p:spPr>
          <a:xfrm>
            <a:off x="934258" y="800101"/>
            <a:ext cx="6713701" cy="461665"/>
          </a:xfrm>
          <a:prstGeom prst="rect">
            <a:avLst/>
          </a:prstGeom>
          <a:noFill/>
        </p:spPr>
        <p:txBody>
          <a:bodyPr wrap="square" rtlCol="0">
            <a:spAutoFit/>
          </a:bodyPr>
          <a:lstStyle/>
          <a:p>
            <a:r>
              <a:rPr lang="en-US" altLang="ko-KR" sz="2400" b="1" dirty="0">
                <a:cs typeface="Arial" pitchFamily="34" charset="0"/>
              </a:rPr>
              <a:t>Robotic Automation in Factories</a:t>
            </a:r>
          </a:p>
        </p:txBody>
      </p:sp>
      <p:sp>
        <p:nvSpPr>
          <p:cNvPr id="6" name="TextBox 5">
            <a:extLst>
              <a:ext uri="{FF2B5EF4-FFF2-40B4-BE49-F238E27FC236}">
                <a16:creationId xmlns:a16="http://schemas.microsoft.com/office/drawing/2014/main" id="{B2684531-BABB-394B-BC49-4BD3E74FFF32}"/>
              </a:ext>
            </a:extLst>
          </p:cNvPr>
          <p:cNvSpPr txBox="1"/>
          <p:nvPr/>
        </p:nvSpPr>
        <p:spPr>
          <a:xfrm>
            <a:off x="860162" y="1432641"/>
            <a:ext cx="7038668" cy="5355312"/>
          </a:xfrm>
          <a:prstGeom prst="rect">
            <a:avLst/>
          </a:prstGeom>
          <a:noFill/>
        </p:spPr>
        <p:txBody>
          <a:bodyPr wrap="square" rtlCol="0">
            <a:spAutoFit/>
          </a:bodyPr>
          <a:lstStyle/>
          <a:p>
            <a:pPr marL="285750" indent="-285750">
              <a:buFont typeface="Arial" panose="020B0604020202020204" pitchFamily="34" charset="0"/>
              <a:buChar char="•"/>
            </a:pPr>
            <a:r>
              <a:rPr lang="en-GB" dirty="0"/>
              <a:t>The word ‘Automation’ is derived from </a:t>
            </a:r>
            <a:r>
              <a:rPr lang="en-GB" dirty="0" err="1"/>
              <a:t>greek</a:t>
            </a:r>
            <a:r>
              <a:rPr lang="en-GB" dirty="0"/>
              <a:t> words “Auto”(self) and “Matos” (moving). Automation therefore is the mechanism for systems that “move by itself”. However, apart from this original sense of the word, automated systems also achieve significantly superior performance than what is possible with manual systems, in terms of power, precision and speed of operation. </a:t>
            </a:r>
          </a:p>
          <a:p>
            <a:pPr marL="342900" indent="-342900">
              <a:buFont typeface="Arial" panose="020B0604020202020204" pitchFamily="34" charset="0"/>
              <a:buChar char="•"/>
            </a:pPr>
            <a:r>
              <a:rPr lang="en-US" dirty="0"/>
              <a:t>Automation or automatic control is the use of  various control systems for operating equipment such as machinery, processes in factories, boilers and heat-treating ovens, switching on telephone networks, steering and stabilization of ships, aircraft and other applications and vehicles with minimal or reduced human intervention.</a:t>
            </a:r>
          </a:p>
          <a:p>
            <a:pPr marL="342900" indent="-342900">
              <a:buFont typeface="Arial" panose="020B0604020202020204" pitchFamily="34" charset="0"/>
              <a:buChar char="•"/>
            </a:pPr>
            <a:r>
              <a:rPr lang="en-US" dirty="0"/>
              <a:t>Logistics Automation is the application of computer software and/or automated machinery to improve the efficiency of logistics operations.</a:t>
            </a:r>
          </a:p>
          <a:p>
            <a:pPr marL="342900" indent="-342900">
              <a:buFont typeface="Arial" panose="020B0604020202020204" pitchFamily="34" charset="0"/>
              <a:buChar char="•"/>
            </a:pPr>
            <a:r>
              <a:rPr lang="en-US" dirty="0"/>
              <a:t>Typically, this refers to operations within a warehouse or distribution center, with broader tasks undertaken by supply chain management systems and enterprise resource planning systems.</a:t>
            </a:r>
          </a:p>
          <a:p>
            <a:pPr marL="342900" indent="-34290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8" name="Picture 4" descr="Factory Automation – Is It Necessary? – BeaconMaster">
            <a:extLst>
              <a:ext uri="{FF2B5EF4-FFF2-40B4-BE49-F238E27FC236}">
                <a16:creationId xmlns:a16="http://schemas.microsoft.com/office/drawing/2014/main" id="{5AC5B733-D4AC-3E4A-BF02-63C696832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505" y="1966847"/>
            <a:ext cx="4199022" cy="331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058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1E71B42-DEA3-AF4B-8E3A-0FCD1E854232}"/>
              </a:ext>
            </a:extLst>
          </p:cNvPr>
          <p:cNvSpPr txBox="1"/>
          <p:nvPr/>
        </p:nvSpPr>
        <p:spPr>
          <a:xfrm>
            <a:off x="934258" y="800101"/>
            <a:ext cx="6713701" cy="461665"/>
          </a:xfrm>
          <a:prstGeom prst="rect">
            <a:avLst/>
          </a:prstGeom>
          <a:noFill/>
        </p:spPr>
        <p:txBody>
          <a:bodyPr wrap="square" rtlCol="0">
            <a:spAutoFit/>
          </a:bodyPr>
          <a:lstStyle/>
          <a:p>
            <a:r>
              <a:rPr lang="en-US" altLang="ko-KR" sz="2400" b="1" dirty="0">
                <a:cs typeface="Arial" pitchFamily="34" charset="0"/>
              </a:rPr>
              <a:t>Robotic Automation in Factories</a:t>
            </a:r>
          </a:p>
        </p:txBody>
      </p:sp>
      <p:sp>
        <p:nvSpPr>
          <p:cNvPr id="6" name="TextBox 5">
            <a:extLst>
              <a:ext uri="{FF2B5EF4-FFF2-40B4-BE49-F238E27FC236}">
                <a16:creationId xmlns:a16="http://schemas.microsoft.com/office/drawing/2014/main" id="{B2684531-BABB-394B-BC49-4BD3E74FFF32}"/>
              </a:ext>
            </a:extLst>
          </p:cNvPr>
          <p:cNvSpPr txBox="1"/>
          <p:nvPr/>
        </p:nvSpPr>
        <p:spPr>
          <a:xfrm>
            <a:off x="934258" y="1575468"/>
            <a:ext cx="7038668" cy="646331"/>
          </a:xfrm>
          <a:prstGeom prst="rect">
            <a:avLst/>
          </a:prstGeom>
          <a:noFill/>
        </p:spPr>
        <p:txBody>
          <a:bodyPr wrap="square" rtlCol="0">
            <a:spAutoFit/>
          </a:bodyPr>
          <a:lstStyle/>
          <a:p>
            <a:pPr marL="342900" indent="-342900">
              <a:buFont typeface="Wingdings" pitchFamily="2" charset="2"/>
              <a:buChar char="q"/>
            </a:pPr>
            <a:r>
              <a:rPr lang="en-US" dirty="0"/>
              <a:t>Role of automation in industry</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E6F66A6-2C66-4740-9717-84F37CA52BAB}"/>
              </a:ext>
            </a:extLst>
          </p:cNvPr>
          <p:cNvSpPr txBox="1"/>
          <p:nvPr/>
        </p:nvSpPr>
        <p:spPr>
          <a:xfrm>
            <a:off x="1010652" y="2221799"/>
            <a:ext cx="10170695" cy="3139321"/>
          </a:xfrm>
          <a:prstGeom prst="rect">
            <a:avLst/>
          </a:prstGeom>
          <a:noFill/>
        </p:spPr>
        <p:txBody>
          <a:bodyPr wrap="square" rtlCol="0">
            <a:spAutoFit/>
          </a:bodyPr>
          <a:lstStyle/>
          <a:p>
            <a:pPr marL="285750" indent="-285750">
              <a:buFont typeface="Arial" panose="020B0604020202020204" pitchFamily="34" charset="0"/>
              <a:buChar char="•"/>
            </a:pPr>
            <a:r>
              <a:rPr lang="en-GB" dirty="0"/>
              <a:t>Manufacturing processes, basically, produce finished product from raw/unfinished material using energy, manpower and equipment and infrastructure. </a:t>
            </a:r>
          </a:p>
          <a:p>
            <a:pPr marL="285750" indent="-285750">
              <a:buFont typeface="Arial" panose="020B0604020202020204" pitchFamily="34" charset="0"/>
              <a:buChar char="•"/>
            </a:pPr>
            <a:r>
              <a:rPr lang="en-GB" dirty="0"/>
              <a:t> Since an industry is essentially a “systematic economic activity”, the fundamental objective of any industry is to make profit. </a:t>
            </a:r>
          </a:p>
          <a:p>
            <a:pPr marL="285750" indent="-285750">
              <a:buFont typeface="Arial" panose="020B0604020202020204" pitchFamily="34" charset="0"/>
              <a:buChar char="•"/>
            </a:pPr>
            <a:r>
              <a:rPr lang="en-GB" dirty="0"/>
              <a:t> Roughly speaking,</a:t>
            </a:r>
            <a:br>
              <a:rPr lang="en-GB" dirty="0"/>
            </a:br>
            <a:r>
              <a:rPr lang="en-GB" dirty="0"/>
              <a:t>Profit = (Price/unit – Cost/unit) x Production Volume </a:t>
            </a:r>
          </a:p>
          <a:p>
            <a:pPr marL="285750" indent="-285750">
              <a:buFont typeface="Arial" panose="020B0604020202020204" pitchFamily="34" charset="0"/>
              <a:buChar char="•"/>
            </a:pPr>
            <a:r>
              <a:rPr lang="en-GB" dirty="0"/>
              <a:t>The profit can be maximised by producing </a:t>
            </a:r>
            <a:r>
              <a:rPr lang="en-GB" i="1" dirty="0"/>
              <a:t>good quality products</a:t>
            </a:r>
            <a:r>
              <a:rPr lang="en-GB" dirty="0"/>
              <a:t>, which may sell at </a:t>
            </a:r>
            <a:r>
              <a:rPr lang="en-GB" i="1" dirty="0"/>
              <a:t>higher price</a:t>
            </a:r>
            <a:r>
              <a:rPr lang="en-GB" dirty="0"/>
              <a:t>, in </a:t>
            </a:r>
            <a:r>
              <a:rPr lang="en-GB" i="1" dirty="0"/>
              <a:t>larger volumes </a:t>
            </a:r>
            <a:r>
              <a:rPr lang="en-GB" dirty="0"/>
              <a:t>with </a:t>
            </a:r>
            <a:r>
              <a:rPr lang="en-GB" i="1" dirty="0"/>
              <a:t>less production cost and time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US" dirty="0"/>
          </a:p>
        </p:txBody>
      </p:sp>
      <p:pic>
        <p:nvPicPr>
          <p:cNvPr id="8" name="Picture 7">
            <a:extLst>
              <a:ext uri="{FF2B5EF4-FFF2-40B4-BE49-F238E27FC236}">
                <a16:creationId xmlns:a16="http://schemas.microsoft.com/office/drawing/2014/main" id="{358BC665-7504-214D-AF93-709630880F01}"/>
              </a:ext>
            </a:extLst>
          </p:cNvPr>
          <p:cNvPicPr>
            <a:picLocks noChangeAspect="1"/>
          </p:cNvPicPr>
          <p:nvPr/>
        </p:nvPicPr>
        <p:blipFill>
          <a:blip r:embed="rId2"/>
          <a:stretch>
            <a:fillRect/>
          </a:stretch>
        </p:blipFill>
        <p:spPr>
          <a:xfrm>
            <a:off x="5672219" y="4612104"/>
            <a:ext cx="6184919" cy="1965159"/>
          </a:xfrm>
          <a:prstGeom prst="rect">
            <a:avLst/>
          </a:prstGeom>
        </p:spPr>
      </p:pic>
    </p:spTree>
    <p:extLst>
      <p:ext uri="{BB962C8B-B14F-4D97-AF65-F5344CB8AC3E}">
        <p14:creationId xmlns:p14="http://schemas.microsoft.com/office/powerpoint/2010/main" val="74068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1E71B42-DEA3-AF4B-8E3A-0FCD1E854232}"/>
              </a:ext>
            </a:extLst>
          </p:cNvPr>
          <p:cNvSpPr txBox="1"/>
          <p:nvPr/>
        </p:nvSpPr>
        <p:spPr>
          <a:xfrm>
            <a:off x="934258" y="800101"/>
            <a:ext cx="6713701" cy="461665"/>
          </a:xfrm>
          <a:prstGeom prst="rect">
            <a:avLst/>
          </a:prstGeom>
          <a:noFill/>
        </p:spPr>
        <p:txBody>
          <a:bodyPr wrap="square" rtlCol="0">
            <a:spAutoFit/>
          </a:bodyPr>
          <a:lstStyle/>
          <a:p>
            <a:r>
              <a:rPr lang="en-US" altLang="ko-KR" sz="2400" b="1" dirty="0">
                <a:cs typeface="Arial" pitchFamily="34" charset="0"/>
              </a:rPr>
              <a:t>Robotic Automation in Factories</a:t>
            </a:r>
          </a:p>
        </p:txBody>
      </p:sp>
      <p:sp>
        <p:nvSpPr>
          <p:cNvPr id="6" name="TextBox 5">
            <a:extLst>
              <a:ext uri="{FF2B5EF4-FFF2-40B4-BE49-F238E27FC236}">
                <a16:creationId xmlns:a16="http://schemas.microsoft.com/office/drawing/2014/main" id="{B2684531-BABB-394B-BC49-4BD3E74FFF32}"/>
              </a:ext>
            </a:extLst>
          </p:cNvPr>
          <p:cNvSpPr txBox="1"/>
          <p:nvPr/>
        </p:nvSpPr>
        <p:spPr>
          <a:xfrm>
            <a:off x="934258" y="1575468"/>
            <a:ext cx="7038668" cy="646331"/>
          </a:xfrm>
          <a:prstGeom prst="rect">
            <a:avLst/>
          </a:prstGeom>
          <a:noFill/>
        </p:spPr>
        <p:txBody>
          <a:bodyPr wrap="square" rtlCol="0">
            <a:spAutoFit/>
          </a:bodyPr>
          <a:lstStyle/>
          <a:p>
            <a:pPr marL="342900" indent="-342900">
              <a:buFont typeface="Wingdings" pitchFamily="2" charset="2"/>
              <a:buChar char="q"/>
            </a:pPr>
            <a:r>
              <a:rPr lang="en-US" dirty="0"/>
              <a:t>Role of automation in industry (Continued)</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E6F66A6-2C66-4740-9717-84F37CA52BAB}"/>
              </a:ext>
            </a:extLst>
          </p:cNvPr>
          <p:cNvSpPr txBox="1"/>
          <p:nvPr/>
        </p:nvSpPr>
        <p:spPr>
          <a:xfrm>
            <a:off x="1010652" y="2221799"/>
            <a:ext cx="10170695" cy="4247317"/>
          </a:xfrm>
          <a:prstGeom prst="rect">
            <a:avLst/>
          </a:prstGeom>
          <a:noFill/>
        </p:spPr>
        <p:txBody>
          <a:bodyPr wrap="square" rtlCol="0">
            <a:spAutoFit/>
          </a:bodyPr>
          <a:lstStyle/>
          <a:p>
            <a:pPr marL="285750" indent="-285750">
              <a:buFont typeface="Arial" panose="020B0604020202020204" pitchFamily="34" charset="0"/>
              <a:buChar char="•"/>
            </a:pPr>
            <a:r>
              <a:rPr lang="en-GB" dirty="0"/>
              <a:t>Automated machines have significantly </a:t>
            </a:r>
            <a:r>
              <a:rPr lang="en-GB" b="1" u="sng" dirty="0"/>
              <a:t>lower production times</a:t>
            </a:r>
            <a:r>
              <a:rPr lang="en-GB" dirty="0"/>
              <a:t>. For example, in machine tools, manufacturing a variety of parts, significant setup times are needed for setting the operational configuration and parameters whenever a new part is loaded into the machine. This can lead to significant unproductive for expensive machines when a variety of products is manufactured </a:t>
            </a:r>
          </a:p>
          <a:p>
            <a:pPr marL="285750" indent="-285750">
              <a:buFont typeface="Arial" panose="020B0604020202020204" pitchFamily="34" charset="0"/>
              <a:buChar char="•"/>
            </a:pPr>
            <a:r>
              <a:rPr lang="en-GB" dirty="0"/>
              <a:t>Similarly, systems such as Automated Guided Vehicles, Industrial Robots, Automated Crane and Conveyor Systems reduce </a:t>
            </a:r>
            <a:r>
              <a:rPr lang="en-GB" b="1" u="sng" dirty="0"/>
              <a:t>material handling time</a:t>
            </a:r>
            <a:r>
              <a:rPr lang="en-GB" dirty="0"/>
              <a:t>. </a:t>
            </a:r>
          </a:p>
          <a:p>
            <a:pPr marL="285750" indent="-285750">
              <a:buFont typeface="Arial" panose="020B0604020202020204" pitchFamily="34" charset="0"/>
              <a:buChar char="•"/>
            </a:pPr>
            <a:r>
              <a:rPr lang="en-GB" dirty="0"/>
              <a:t>Automation also </a:t>
            </a:r>
            <a:r>
              <a:rPr lang="en-GB" b="1" u="sng" dirty="0"/>
              <a:t>reduces cost of production </a:t>
            </a:r>
            <a:r>
              <a:rPr lang="en-GB" dirty="0"/>
              <a:t>significantly by efficient usage of energy, manpower and material. </a:t>
            </a:r>
          </a:p>
          <a:p>
            <a:pPr marL="285750" indent="-285750">
              <a:buFont typeface="Arial" panose="020B0604020202020204" pitchFamily="34" charset="0"/>
              <a:buChar char="•"/>
            </a:pPr>
            <a:r>
              <a:rPr lang="en-GB" dirty="0"/>
              <a:t>The </a:t>
            </a:r>
            <a:r>
              <a:rPr lang="en-GB" b="1" u="sng" dirty="0"/>
              <a:t>product quality </a:t>
            </a:r>
            <a:r>
              <a:rPr lang="en-GB" dirty="0"/>
              <a:t>that can be achieved with automated precision machines and processes cannot be achieved with manual operations.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US" dirty="0"/>
          </a:p>
        </p:txBody>
      </p:sp>
      <p:pic>
        <p:nvPicPr>
          <p:cNvPr id="9" name="Picture 8">
            <a:extLst>
              <a:ext uri="{FF2B5EF4-FFF2-40B4-BE49-F238E27FC236}">
                <a16:creationId xmlns:a16="http://schemas.microsoft.com/office/drawing/2014/main" id="{A1C67ECA-1388-144E-B4A2-B5FC3337742C}"/>
              </a:ext>
            </a:extLst>
          </p:cNvPr>
          <p:cNvPicPr>
            <a:picLocks noChangeAspect="1"/>
          </p:cNvPicPr>
          <p:nvPr/>
        </p:nvPicPr>
        <p:blipFill>
          <a:blip r:embed="rId2"/>
          <a:stretch>
            <a:fillRect/>
          </a:stretch>
        </p:blipFill>
        <p:spPr>
          <a:xfrm>
            <a:off x="6288504" y="4809914"/>
            <a:ext cx="4711414" cy="1519503"/>
          </a:xfrm>
          <a:prstGeom prst="rect">
            <a:avLst/>
          </a:prstGeom>
        </p:spPr>
      </p:pic>
    </p:spTree>
    <p:extLst>
      <p:ext uri="{BB962C8B-B14F-4D97-AF65-F5344CB8AC3E}">
        <p14:creationId xmlns:p14="http://schemas.microsoft.com/office/powerpoint/2010/main" val="207533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1E71B42-DEA3-AF4B-8E3A-0FCD1E854232}"/>
              </a:ext>
            </a:extLst>
          </p:cNvPr>
          <p:cNvSpPr txBox="1"/>
          <p:nvPr/>
        </p:nvSpPr>
        <p:spPr>
          <a:xfrm>
            <a:off x="934258" y="800101"/>
            <a:ext cx="6713701" cy="461665"/>
          </a:xfrm>
          <a:prstGeom prst="rect">
            <a:avLst/>
          </a:prstGeom>
          <a:noFill/>
        </p:spPr>
        <p:txBody>
          <a:bodyPr wrap="square" rtlCol="0">
            <a:spAutoFit/>
          </a:bodyPr>
          <a:lstStyle/>
          <a:p>
            <a:r>
              <a:rPr lang="en-US" altLang="ko-KR" sz="2400" b="1" dirty="0">
                <a:cs typeface="Arial" pitchFamily="34" charset="0"/>
              </a:rPr>
              <a:t>Robotic Automation in Factories</a:t>
            </a:r>
          </a:p>
        </p:txBody>
      </p:sp>
      <p:sp>
        <p:nvSpPr>
          <p:cNvPr id="6" name="TextBox 5">
            <a:extLst>
              <a:ext uri="{FF2B5EF4-FFF2-40B4-BE49-F238E27FC236}">
                <a16:creationId xmlns:a16="http://schemas.microsoft.com/office/drawing/2014/main" id="{B2684531-BABB-394B-BC49-4BD3E74FFF32}"/>
              </a:ext>
            </a:extLst>
          </p:cNvPr>
          <p:cNvSpPr txBox="1"/>
          <p:nvPr/>
        </p:nvSpPr>
        <p:spPr>
          <a:xfrm>
            <a:off x="609291" y="1473223"/>
            <a:ext cx="7038668" cy="646331"/>
          </a:xfrm>
          <a:prstGeom prst="rect">
            <a:avLst/>
          </a:prstGeom>
          <a:noFill/>
        </p:spPr>
        <p:txBody>
          <a:bodyPr wrap="square" rtlCol="0">
            <a:spAutoFit/>
          </a:bodyPr>
          <a:lstStyle/>
          <a:p>
            <a:pPr marL="342900" indent="-342900">
              <a:buFont typeface="Wingdings" pitchFamily="2" charset="2"/>
              <a:buChar char="q"/>
            </a:pPr>
            <a:r>
              <a:rPr lang="en-US" dirty="0"/>
              <a:t>Importance of robotics in industry</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E6F66A6-2C66-4740-9717-84F37CA52BAB}"/>
              </a:ext>
            </a:extLst>
          </p:cNvPr>
          <p:cNvSpPr txBox="1"/>
          <p:nvPr/>
        </p:nvSpPr>
        <p:spPr>
          <a:xfrm>
            <a:off x="738672" y="2054485"/>
            <a:ext cx="7104872" cy="5647700"/>
          </a:xfrm>
          <a:prstGeom prst="rect">
            <a:avLst/>
          </a:prstGeom>
          <a:noFill/>
        </p:spPr>
        <p:txBody>
          <a:bodyPr wrap="square" rtlCol="0">
            <a:spAutoFit/>
          </a:bodyPr>
          <a:lstStyle/>
          <a:p>
            <a:pPr marL="285750" indent="-285750">
              <a:buFont typeface="Arial" panose="020B0604020202020204" pitchFamily="34" charset="0"/>
              <a:buChar char="•"/>
            </a:pPr>
            <a:r>
              <a:rPr lang="en-GB" sz="1700" b="1" dirty="0"/>
              <a:t>Improved Productivity</a:t>
            </a:r>
            <a:r>
              <a:rPr lang="en-GB" sz="1700" dirty="0"/>
              <a:t>: Automation increases efficiency on the factory floor. This is because robots and machinery dedicated to specific tasks can increase production rate and labour output. They can do more per hour and are capable of handling heavy loads with ease. </a:t>
            </a:r>
          </a:p>
          <a:p>
            <a:pPr marL="285750" indent="-285750">
              <a:buFont typeface="Arial" panose="020B0604020202020204" pitchFamily="34" charset="0"/>
              <a:buChar char="•"/>
            </a:pPr>
            <a:r>
              <a:rPr lang="en-GB" sz="1700" b="1" dirty="0"/>
              <a:t>Specific Task Handling</a:t>
            </a:r>
            <a:r>
              <a:rPr lang="en-GB" sz="1700" dirty="0"/>
              <a:t>: Some tasks are difficult or impossible to perform by human workers, so automation can accomplish certain processes that cannot be done manually. This is usually because they’re too intricate and precise; rapid prototyping is one of them, as it’s too complex to be performed by anything other than a computer.</a:t>
            </a:r>
          </a:p>
          <a:p>
            <a:pPr marL="285750" indent="-285750">
              <a:buFont typeface="Arial" panose="020B0604020202020204" pitchFamily="34" charset="0"/>
              <a:buChar char="•"/>
            </a:pPr>
            <a:r>
              <a:rPr lang="en-GB" sz="1700" b="1" dirty="0"/>
              <a:t>Cost Reduction</a:t>
            </a:r>
            <a:r>
              <a:rPr lang="en-GB" sz="1700" dirty="0"/>
              <a:t>:  it allows products to be manufactured a lot quicker and easier, saving time and money in the process.</a:t>
            </a:r>
          </a:p>
          <a:p>
            <a:pPr marL="285750" indent="-285750">
              <a:buFont typeface="Arial" panose="020B0604020202020204" pitchFamily="34" charset="0"/>
              <a:buChar char="•"/>
            </a:pPr>
            <a:r>
              <a:rPr lang="en-GB" sz="1700" b="1" dirty="0"/>
              <a:t>Error Reduction</a:t>
            </a:r>
            <a:r>
              <a:rPr lang="en-GB" sz="1700" dirty="0"/>
              <a:t>: automation not only speeds up the manufacturing process but also has better repeatability and makes fewer errors</a:t>
            </a:r>
          </a:p>
          <a:p>
            <a:pPr marL="285750" indent="-285750">
              <a:buFont typeface="Arial" panose="020B0604020202020204" pitchFamily="34" charset="0"/>
              <a:buChar char="•"/>
            </a:pPr>
            <a:r>
              <a:rPr lang="en-GB" sz="1700" b="1" dirty="0"/>
              <a:t>Performs Complex and Dangerous Tasks</a:t>
            </a:r>
            <a:r>
              <a:rPr lang="en-GB" sz="1700" dirty="0"/>
              <a:t>: it prevents employees from having to perform dangerous tasks that can cause them injury. The work environment will become safer and, therefore, there will be fewer workplace accidents.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US" dirty="0"/>
          </a:p>
        </p:txBody>
      </p:sp>
      <p:pic>
        <p:nvPicPr>
          <p:cNvPr id="1028" name="Picture 4" descr="Making Sense of Robot Sensors">
            <a:extLst>
              <a:ext uri="{FF2B5EF4-FFF2-40B4-BE49-F238E27FC236}">
                <a16:creationId xmlns:a16="http://schemas.microsoft.com/office/drawing/2014/main" id="{F8B8527F-98D6-3D4B-84F9-95B99BD5E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646" y="1575468"/>
            <a:ext cx="4315354"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CE5EAD8-8D70-B749-8859-13EB718F8273}"/>
              </a:ext>
            </a:extLst>
          </p:cNvPr>
          <p:cNvSpPr txBox="1"/>
          <p:nvPr/>
        </p:nvSpPr>
        <p:spPr>
          <a:xfrm>
            <a:off x="8425542" y="4509003"/>
            <a:ext cx="3466590" cy="369332"/>
          </a:xfrm>
          <a:prstGeom prst="rect">
            <a:avLst/>
          </a:prstGeom>
          <a:noFill/>
        </p:spPr>
        <p:txBody>
          <a:bodyPr wrap="none" rtlCol="0">
            <a:spAutoFit/>
          </a:bodyPr>
          <a:lstStyle/>
          <a:p>
            <a:r>
              <a:rPr lang="en-US" dirty="0"/>
              <a:t>A robot performing dangerous task</a:t>
            </a:r>
          </a:p>
        </p:txBody>
      </p:sp>
      <p:sp>
        <p:nvSpPr>
          <p:cNvPr id="10" name="TextBox 9">
            <a:extLst>
              <a:ext uri="{FF2B5EF4-FFF2-40B4-BE49-F238E27FC236}">
                <a16:creationId xmlns:a16="http://schemas.microsoft.com/office/drawing/2014/main" id="{213F6456-FAA0-CC46-8540-9A15617BBDD0}"/>
              </a:ext>
            </a:extLst>
          </p:cNvPr>
          <p:cNvSpPr txBox="1"/>
          <p:nvPr/>
        </p:nvSpPr>
        <p:spPr>
          <a:xfrm>
            <a:off x="8201525" y="4815870"/>
            <a:ext cx="4219075" cy="276999"/>
          </a:xfrm>
          <a:prstGeom prst="rect">
            <a:avLst/>
          </a:prstGeom>
          <a:noFill/>
        </p:spPr>
        <p:txBody>
          <a:bodyPr wrap="square" rtlCol="0">
            <a:spAutoFit/>
          </a:bodyPr>
          <a:lstStyle/>
          <a:p>
            <a:r>
              <a:rPr lang="en-US" sz="1200" u="sng" dirty="0"/>
              <a:t>Source</a:t>
            </a:r>
            <a:r>
              <a:rPr lang="en-US" sz="1200" dirty="0"/>
              <a:t>: Making Sense of robot sensors – National Geographic</a:t>
            </a:r>
          </a:p>
        </p:txBody>
      </p:sp>
    </p:spTree>
    <p:extLst>
      <p:ext uri="{BB962C8B-B14F-4D97-AF65-F5344CB8AC3E}">
        <p14:creationId xmlns:p14="http://schemas.microsoft.com/office/powerpoint/2010/main" val="1393223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1E71B42-DEA3-AF4B-8E3A-0FCD1E854232}"/>
              </a:ext>
            </a:extLst>
          </p:cNvPr>
          <p:cNvSpPr txBox="1"/>
          <p:nvPr/>
        </p:nvSpPr>
        <p:spPr>
          <a:xfrm>
            <a:off x="934258" y="800101"/>
            <a:ext cx="6713701" cy="461665"/>
          </a:xfrm>
          <a:prstGeom prst="rect">
            <a:avLst/>
          </a:prstGeom>
          <a:noFill/>
        </p:spPr>
        <p:txBody>
          <a:bodyPr wrap="square" rtlCol="0">
            <a:spAutoFit/>
          </a:bodyPr>
          <a:lstStyle/>
          <a:p>
            <a:r>
              <a:rPr lang="en-US" altLang="ko-KR" sz="2400" b="1" dirty="0">
                <a:cs typeface="Arial" pitchFamily="34" charset="0"/>
              </a:rPr>
              <a:t>Robotic Automation in Factories</a:t>
            </a:r>
          </a:p>
        </p:txBody>
      </p:sp>
      <p:sp>
        <p:nvSpPr>
          <p:cNvPr id="6" name="TextBox 5">
            <a:extLst>
              <a:ext uri="{FF2B5EF4-FFF2-40B4-BE49-F238E27FC236}">
                <a16:creationId xmlns:a16="http://schemas.microsoft.com/office/drawing/2014/main" id="{B2684531-BABB-394B-BC49-4BD3E74FFF32}"/>
              </a:ext>
            </a:extLst>
          </p:cNvPr>
          <p:cNvSpPr txBox="1"/>
          <p:nvPr/>
        </p:nvSpPr>
        <p:spPr>
          <a:xfrm>
            <a:off x="609289" y="1567525"/>
            <a:ext cx="7038668" cy="646331"/>
          </a:xfrm>
          <a:prstGeom prst="rect">
            <a:avLst/>
          </a:prstGeom>
          <a:noFill/>
        </p:spPr>
        <p:txBody>
          <a:bodyPr wrap="square" rtlCol="0">
            <a:spAutoFit/>
          </a:bodyPr>
          <a:lstStyle/>
          <a:p>
            <a:pPr marL="342900" indent="-342900">
              <a:buFont typeface="Wingdings" pitchFamily="2" charset="2"/>
              <a:buChar char="q"/>
            </a:pPr>
            <a:r>
              <a:rPr lang="en-US" dirty="0"/>
              <a:t>Industrial products life cycle</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E6F66A6-2C66-4740-9717-84F37CA52BAB}"/>
              </a:ext>
            </a:extLst>
          </p:cNvPr>
          <p:cNvSpPr txBox="1"/>
          <p:nvPr/>
        </p:nvSpPr>
        <p:spPr>
          <a:xfrm>
            <a:off x="827729" y="2058821"/>
            <a:ext cx="6713701" cy="6463308"/>
          </a:xfrm>
          <a:prstGeom prst="rect">
            <a:avLst/>
          </a:prstGeom>
          <a:noFill/>
        </p:spPr>
        <p:txBody>
          <a:bodyPr wrap="square" rtlCol="0">
            <a:spAutoFit/>
          </a:bodyPr>
          <a:lstStyle/>
          <a:p>
            <a:pPr marL="285750" indent="-285750">
              <a:buFont typeface="Arial" panose="020B0604020202020204" pitchFamily="34" charset="0"/>
              <a:buChar char="•"/>
            </a:pPr>
            <a:r>
              <a:rPr lang="en-GB" dirty="0"/>
              <a:t>At first, a product is conceived based on Market feedbacks, as well as Research and </a:t>
            </a:r>
          </a:p>
          <a:p>
            <a:r>
              <a:rPr lang="en-GB" dirty="0"/>
              <a:t>Development Activities. </a:t>
            </a:r>
          </a:p>
          <a:p>
            <a:pPr marL="285750" indent="-285750">
              <a:buFont typeface="Arial" panose="020B0604020202020204" pitchFamily="34" charset="0"/>
              <a:buChar char="•"/>
            </a:pPr>
            <a:r>
              <a:rPr lang="en-GB" dirty="0"/>
              <a:t>Once conceived the product is designed. Prototype Manufacturing is generally needed to prove the design. </a:t>
            </a:r>
          </a:p>
          <a:p>
            <a:pPr marL="285750" indent="-285750">
              <a:buFont typeface="Arial" panose="020B0604020202020204" pitchFamily="34" charset="0"/>
              <a:buChar char="•"/>
            </a:pPr>
            <a:r>
              <a:rPr lang="en-GB" dirty="0"/>
              <a:t>Once the design is proved, Production Planning and Installation must be carried out to ensure that the necessary resources and strategies for mass manufacturing are in place. </a:t>
            </a:r>
          </a:p>
          <a:p>
            <a:pPr marL="285750" indent="-285750">
              <a:buFont typeface="Arial" panose="020B0604020202020204" pitchFamily="34" charset="0"/>
              <a:buChar char="•"/>
            </a:pPr>
            <a:r>
              <a:rPr lang="en-GB" dirty="0"/>
              <a:t>This is followed by the actual manufacture and quality control activities through which the product is mass-produced. </a:t>
            </a:r>
          </a:p>
          <a:p>
            <a:pPr marL="285750" indent="-285750">
              <a:buFont typeface="Arial" panose="020B0604020202020204" pitchFamily="34" charset="0"/>
              <a:buChar char="•"/>
            </a:pPr>
            <a:r>
              <a:rPr lang="en-GB" dirty="0"/>
              <a:t>This is followed by a number of commercial activities through which the product is actually sold in the market. </a:t>
            </a:r>
          </a:p>
          <a:p>
            <a:pPr marL="285750" indent="-285750">
              <a:buFont typeface="Arial" panose="020B0604020202020204" pitchFamily="34" charset="0"/>
              <a:buChar char="•"/>
            </a:pPr>
            <a:r>
              <a:rPr lang="en-GB" dirty="0"/>
              <a:t>Automation also reduces the over all product life cycle i.e., the time required to complete (</a:t>
            </a:r>
            <a:r>
              <a:rPr lang="en-GB" dirty="0" err="1"/>
              <a:t>i</a:t>
            </a:r>
            <a:r>
              <a:rPr lang="en-GB" dirty="0"/>
              <a:t>) Product conception and design (ii) Process planning and installation (iii).</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US" dirty="0"/>
          </a:p>
        </p:txBody>
      </p:sp>
      <p:pic>
        <p:nvPicPr>
          <p:cNvPr id="8" name="Picture 7">
            <a:extLst>
              <a:ext uri="{FF2B5EF4-FFF2-40B4-BE49-F238E27FC236}">
                <a16:creationId xmlns:a16="http://schemas.microsoft.com/office/drawing/2014/main" id="{8174BC08-7FF7-A74A-9C5B-1E8FF5298896}"/>
              </a:ext>
            </a:extLst>
          </p:cNvPr>
          <p:cNvPicPr>
            <a:picLocks noChangeAspect="1"/>
          </p:cNvPicPr>
          <p:nvPr/>
        </p:nvPicPr>
        <p:blipFill>
          <a:blip r:embed="rId2"/>
          <a:stretch>
            <a:fillRect/>
          </a:stretch>
        </p:blipFill>
        <p:spPr>
          <a:xfrm>
            <a:off x="7647958" y="1890691"/>
            <a:ext cx="4544041" cy="2453161"/>
          </a:xfrm>
          <a:prstGeom prst="rect">
            <a:avLst/>
          </a:prstGeom>
        </p:spPr>
      </p:pic>
    </p:spTree>
    <p:extLst>
      <p:ext uri="{BB962C8B-B14F-4D97-AF65-F5344CB8AC3E}">
        <p14:creationId xmlns:p14="http://schemas.microsoft.com/office/powerpoint/2010/main" val="28249364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4915</TotalTime>
  <Words>3569</Words>
  <Application>Microsoft Macintosh PowerPoint</Application>
  <PresentationFormat>Widescreen</PresentationFormat>
  <Paragraphs>277</Paragraphs>
  <Slides>32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-apple-system</vt:lpstr>
      <vt:lpstr>Arial</vt:lpstr>
      <vt:lpstr>Calibri</vt:lpstr>
      <vt:lpstr>Calibri Light</vt:lpstr>
      <vt:lpstr>Times New Roman</vt:lpstr>
      <vt:lpstr>Wingdings</vt:lpstr>
      <vt:lpstr>Office Theme</vt:lpstr>
      <vt:lpstr>PowerPoint Presentation</vt:lpstr>
      <vt:lpstr>           Key to Success</vt:lpstr>
      <vt:lpstr>Class Expectations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Ammar Al Mhdawi</dc:creator>
  <cp:lastModifiedBy>Ammar Al Mhdawi</cp:lastModifiedBy>
  <cp:revision>742</cp:revision>
  <dcterms:created xsi:type="dcterms:W3CDTF">2021-06-02T21:42:23Z</dcterms:created>
  <dcterms:modified xsi:type="dcterms:W3CDTF">2021-11-14T11:59:08Z</dcterms:modified>
</cp:coreProperties>
</file>